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9"/>
  </p:notesMasterIdLst>
  <p:sldIdLst>
    <p:sldId id="271" r:id="rId3"/>
    <p:sldId id="256" r:id="rId4"/>
    <p:sldId id="258" r:id="rId5"/>
    <p:sldId id="266" r:id="rId6"/>
    <p:sldId id="257" r:id="rId7"/>
    <p:sldId id="272" r:id="rId8"/>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52" autoAdjust="0"/>
    <p:restoredTop sz="49378" autoAdjust="0"/>
  </p:normalViewPr>
  <p:slideViewPr>
    <p:cSldViewPr snapToGrid="0">
      <p:cViewPr varScale="1">
        <p:scale>
          <a:sx n="49" d="100"/>
          <a:sy n="49" d="100"/>
        </p:scale>
        <p:origin x="2010"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B5491733-623A-43DC-B6B7-2C4C521008C1}" type="datetimeFigureOut">
              <a:rPr lang="en-US" smtClean="0"/>
              <a:t>8/1/2018</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9F76DC27-42EB-48DE-94AA-709C9E8BE06A}" type="slidenum">
              <a:rPr lang="en-US" smtClean="0"/>
              <a:t>‹#›</a:t>
            </a:fld>
            <a:endParaRPr lang="en-US"/>
          </a:p>
        </p:txBody>
      </p:sp>
    </p:spTree>
    <p:extLst>
      <p:ext uri="{BB962C8B-B14F-4D97-AF65-F5344CB8AC3E}">
        <p14:creationId xmlns:p14="http://schemas.microsoft.com/office/powerpoint/2010/main" val="3798075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z="1100" b="1" dirty="0"/>
              <a:t>I’m a demographer for the State of Alaska </a:t>
            </a:r>
            <a:r>
              <a:rPr lang="en-US" altLang="en-US" sz="1100" dirty="0"/>
              <a:t>– most US states have some staff who work on population data (projections, and many states make their own estimates as well), and partnerships programs to help ensure accurate and useful data from the US Census Bureau – I lead a three-person team (Eric Sandberg, Liz Brooks, and me – so grateful for their expertise) that does these things in Alaska. </a:t>
            </a:r>
          </a:p>
          <a:p>
            <a:endParaRPr lang="en-US" altLang="en-US" sz="1100" dirty="0"/>
          </a:p>
          <a:p>
            <a:r>
              <a:rPr lang="en-US" altLang="en-US" sz="1100" b="1" dirty="0"/>
              <a:t>In Alaska we actually have and get to use a terrific administrative data resource: the Alaska Permanent Fund Dividend (PFD) applicant database </a:t>
            </a:r>
            <a:r>
              <a:rPr lang="en-US" altLang="en-US" sz="1100" dirty="0"/>
              <a:t>– we geocode (a huge task that makes all its use possible, and all thanks to Eric Sandberg) it and use it extensively each year to produce population and migration statistics (and colleagues use it for many employment stats too, but I’ll focus on population and migration data). But from it we also see a lot of potential pitfalls in use of administrative data for population statistics (including demographic characteristics as well as population totals), and especially why </a:t>
            </a:r>
            <a:r>
              <a:rPr lang="en-US" altLang="en-US" sz="1100" b="1" dirty="0"/>
              <a:t>it’s so critical to ensure we have a census/benchmark that is complete/right.</a:t>
            </a:r>
          </a:p>
          <a:p>
            <a:endParaRPr lang="en-US" altLang="en-US" sz="1100" dirty="0"/>
          </a:p>
          <a:p>
            <a:pPr defTabSz="966612">
              <a:defRPr/>
            </a:pPr>
            <a:r>
              <a:rPr lang="en-US" altLang="en-US" sz="1100" b="1" dirty="0"/>
              <a:t>I’ll first talk briefly talk some more about the Alaska PFD data</a:t>
            </a:r>
            <a:r>
              <a:rPr lang="en-US" altLang="en-US" sz="1100" dirty="0"/>
              <a:t>, </a:t>
            </a:r>
            <a:r>
              <a:rPr lang="en-US" altLang="en-US" sz="1100" dirty="0" smtClean="0"/>
              <a:t>which I think</a:t>
            </a:r>
            <a:r>
              <a:rPr lang="en-US" altLang="en-US" sz="1100" baseline="0" dirty="0" smtClean="0"/>
              <a:t> offers an interesting case study, and </a:t>
            </a:r>
            <a:r>
              <a:rPr lang="en-US" altLang="en-US" sz="1100" dirty="0" smtClean="0"/>
              <a:t>how </a:t>
            </a:r>
            <a:r>
              <a:rPr lang="en-US" altLang="en-US" sz="1100" dirty="0"/>
              <a:t>we use it to create population and migration statistics, and issues/shortcomings with it. </a:t>
            </a:r>
            <a:r>
              <a:rPr lang="en-US" altLang="en-US" sz="1100" b="1" dirty="0"/>
              <a:t>Then I’ll briefly cover some concerns I have from Alaska, as a data user and partner, over potential for expanded use of admin records as part of the decennial US Census</a:t>
            </a:r>
            <a:r>
              <a:rPr lang="en-US" altLang="en-US" sz="1100" dirty="0"/>
              <a:t>. </a:t>
            </a:r>
          </a:p>
          <a:p>
            <a:endParaRPr lang="en-US" altLang="en-US" sz="1100" dirty="0"/>
          </a:p>
          <a:p>
            <a:r>
              <a:rPr lang="en-US" altLang="en-US" sz="1100" dirty="0"/>
              <a:t>I think that Administrative Data can be useful to improve government information and statistics, but they should be used with a lot of care toward </a:t>
            </a:r>
            <a:r>
              <a:rPr lang="en-US" altLang="en-US" sz="1100" dirty="0" smtClean="0"/>
              <a:t>fully </a:t>
            </a:r>
            <a:r>
              <a:rPr lang="en-US" altLang="en-US" sz="1100" dirty="0"/>
              <a:t>and clearly improving quality and systems, and uses and shortcomings should be communicated well and openly. </a:t>
            </a:r>
          </a:p>
          <a:p>
            <a:endParaRPr lang="en-US" altLang="en-US" sz="1100" dirty="0"/>
          </a:p>
        </p:txBody>
      </p:sp>
    </p:spTree>
    <p:extLst>
      <p:ext uri="{BB962C8B-B14F-4D97-AF65-F5344CB8AC3E}">
        <p14:creationId xmlns:p14="http://schemas.microsoft.com/office/powerpoint/2010/main" val="398091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Alaska has a statewide Permanent Fund Dividend (PFD) program</a:t>
            </a:r>
            <a:r>
              <a:rPr lang="en-US" sz="1100" dirty="0"/>
              <a:t>, to which any resident (meeting certain eligibility requirements, but even including children) may apply each year and receive a dividend payment. The payment can vary quite a bit from year to year, but is often around $1,000 to $2,000 (I think probably closer to 1,000 in the ~near-term outlook). The number of applicants statewide is typically around 90 percent of the estimated usual resident population. Applicants each have Unique IDs in the system and SSNs are provided, which we can use to link them from year to year and to some other data sets. Fields include physical address as well as mailing address, date of birth, place of birth, sex, uniform military... </a:t>
            </a:r>
            <a:r>
              <a:rPr lang="en-US" sz="1100" b="1" dirty="0"/>
              <a:t>Sounds so ideal!</a:t>
            </a:r>
          </a:p>
          <a:p>
            <a:endParaRPr lang="en-US" sz="1100" dirty="0"/>
          </a:p>
          <a:p>
            <a:r>
              <a:rPr lang="en-US" sz="1100" b="1" dirty="0"/>
              <a:t>But, some finer print:</a:t>
            </a:r>
          </a:p>
          <a:p>
            <a:r>
              <a:rPr lang="en-US" sz="1100" b="1" dirty="0"/>
              <a:t>-The residency requirement for eligibility is one calendar year </a:t>
            </a:r>
            <a:r>
              <a:rPr lang="en-US" sz="1100" dirty="0"/>
              <a:t>(except for newborns) – this means that it takes between one and two years to become eligible, and a large population of recent movers to the state is lagged, and that many (who leave before they become eligible) are never picked up. Further, the residency definition is different than “usual place of residence” (decennial census and population estimates) or “current place of residence” (ACS data collection). </a:t>
            </a:r>
          </a:p>
          <a:p>
            <a:r>
              <a:rPr lang="en-US" sz="1100" b="1" dirty="0"/>
              <a:t>-Many special populations (military, seasonal workers in mining, seafood, tourism…more young working-age) are not well-covered </a:t>
            </a:r>
            <a:r>
              <a:rPr lang="en-US" sz="1100" dirty="0"/>
              <a:t>by the PFD data – largely related to eligibility, but also I think knowledge about the program and eligibility. </a:t>
            </a:r>
          </a:p>
          <a:p>
            <a:r>
              <a:rPr lang="en-US" sz="1100" b="1" dirty="0"/>
              <a:t>-Alaska has a lot of “non-city-style” addresses</a:t>
            </a:r>
            <a:r>
              <a:rPr lang="en-US" sz="1100" dirty="0"/>
              <a:t>, and/so even though physical addresses are provided, many are relatively unstable and difficult to geocode. </a:t>
            </a:r>
          </a:p>
          <a:p>
            <a:r>
              <a:rPr lang="en-US" sz="1100" b="1" dirty="0"/>
              <a:t>-A person who just didn’t apply </a:t>
            </a:r>
            <a:r>
              <a:rPr lang="en-US" sz="1100" dirty="0"/>
              <a:t>(or used a different address) in one year will appear inaccurately to be someone who moved (or died for didn’t apply).   </a:t>
            </a:r>
          </a:p>
          <a:p>
            <a:r>
              <a:rPr lang="en-US" sz="1100" b="1" dirty="0"/>
              <a:t>-The share of the state’s population (based on independent population estimates from the Census Bureau) that applies for a PFD seems to be declining some in recent years</a:t>
            </a:r>
            <a:r>
              <a:rPr lang="en-US" sz="1100" dirty="0"/>
              <a:t>. I’m not sure why really – more short-term residents?  Military outreach/education about </a:t>
            </a:r>
            <a:r>
              <a:rPr lang="en-US" sz="1100"/>
              <a:t>the PFD? Residents </a:t>
            </a:r>
            <a:r>
              <a:rPr lang="en-US" sz="1100" dirty="0"/>
              <a:t>less fixed in Alaska (maybe with recent retirements)? General program participation trends? I don’t know at this point.  </a:t>
            </a:r>
          </a:p>
          <a:p>
            <a:endParaRPr lang="en-US" sz="1100" dirty="0"/>
          </a:p>
        </p:txBody>
      </p:sp>
      <p:sp>
        <p:nvSpPr>
          <p:cNvPr id="4" name="Slide Number Placeholder 3"/>
          <p:cNvSpPr>
            <a:spLocks noGrp="1"/>
          </p:cNvSpPr>
          <p:nvPr>
            <p:ph type="sldNum" sz="quarter" idx="10"/>
          </p:nvPr>
        </p:nvSpPr>
        <p:spPr/>
        <p:txBody>
          <a:bodyPr/>
          <a:lstStyle/>
          <a:p>
            <a:fld id="{9F76DC27-42EB-48DE-94AA-709C9E8BE06A}" type="slidenum">
              <a:rPr lang="en-US" smtClean="0"/>
              <a:t>2</a:t>
            </a:fld>
            <a:endParaRPr lang="en-US"/>
          </a:p>
        </p:txBody>
      </p:sp>
    </p:spTree>
    <p:extLst>
      <p:ext uri="{BB962C8B-B14F-4D97-AF65-F5344CB8AC3E}">
        <p14:creationId xmlns:p14="http://schemas.microsoft.com/office/powerpoint/2010/main" val="2611058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sz="1100" b="1" dirty="0"/>
              <a:t>Really, the PFD data has a very different objective</a:t>
            </a:r>
            <a:r>
              <a:rPr lang="en-US" sz="1100" dirty="0"/>
              <a:t> than population or migration estimation, and misses a lot of people, and some groups missed more than others – a big problem. </a:t>
            </a:r>
          </a:p>
          <a:p>
            <a:pPr defTabSz="966612">
              <a:defRPr/>
            </a:pPr>
            <a:endParaRPr lang="en-US" sz="1100" dirty="0"/>
          </a:p>
          <a:p>
            <a:pPr defTabSz="966612">
              <a:defRPr/>
            </a:pPr>
            <a:r>
              <a:rPr lang="en-US" sz="1100" b="1" dirty="0"/>
              <a:t>But we still use it in three different ways that we feel comfortable with for population and migration data production </a:t>
            </a:r>
            <a:r>
              <a:rPr lang="en-US" sz="1100" dirty="0"/>
              <a:t>– and these will likely be obvious but as someone from a state, who works with a lot of end-users, I think so important to keep up front in consideration of Administrative Data for Government Surveys: </a:t>
            </a:r>
          </a:p>
          <a:p>
            <a:pPr marL="241653" indent="-241653" defTabSz="966612">
              <a:buFontTx/>
              <a:buAutoNum type="arabicParenBoth"/>
              <a:defRPr/>
            </a:pPr>
            <a:r>
              <a:rPr lang="en-US" sz="1100" b="1" dirty="0"/>
              <a:t>Where we can benchmark it to a reliable “complete” count </a:t>
            </a:r>
            <a:r>
              <a:rPr lang="en-US" sz="1100" dirty="0"/>
              <a:t>– underscoring the importance of a complete census for the most used or valuable variables. </a:t>
            </a:r>
            <a:r>
              <a:rPr lang="en-US" sz="1100" b="1" dirty="0"/>
              <a:t>This is what we do for our population estimates</a:t>
            </a:r>
            <a:r>
              <a:rPr lang="en-US" sz="1100" dirty="0"/>
              <a:t>: “census ratio” method with control/adjustment to an independent total, and we make annual estimates for more than 1,000 geographic entities in the state.  </a:t>
            </a:r>
          </a:p>
          <a:p>
            <a:pPr marL="241653" indent="-241653" defTabSz="966612">
              <a:buFontTx/>
              <a:buAutoNum type="arabicParenBoth"/>
              <a:defRPr/>
            </a:pPr>
            <a:r>
              <a:rPr lang="en-US" sz="1100" b="1" dirty="0"/>
              <a:t>Where we can effectively supplement and improve (not just substitute) information and not harm information</a:t>
            </a:r>
            <a:r>
              <a:rPr lang="en-US" sz="1100" dirty="0"/>
              <a:t>. This has been harder to apply than one might think though, because a lot of the PFD information that isn’t found elsewhere may be poor or incompatible (physical address names, for instance – even SSNs, for instance). But </a:t>
            </a:r>
            <a:r>
              <a:rPr lang="en-US" sz="1100" b="1" dirty="0"/>
              <a:t>we have found some use and value for vetting of some ACS data</a:t>
            </a:r>
            <a:r>
              <a:rPr lang="en-US" sz="1100" dirty="0"/>
              <a:t>, on place of birth for instance. And we think the Census Bureau may be able to use it to supplement information, but as a supplement to existing resources it would (hopefully) be very marginal – just records/information that aren’t found by other resources (</a:t>
            </a:r>
            <a:r>
              <a:rPr lang="en-US" sz="1100" dirty="0" err="1"/>
              <a:t>eg</a:t>
            </a:r>
            <a:r>
              <a:rPr lang="en-US" sz="1100" dirty="0"/>
              <a:t> survey response, IRS) </a:t>
            </a:r>
            <a:r>
              <a:rPr lang="en-US" sz="1100" i="1" dirty="0"/>
              <a:t>and</a:t>
            </a:r>
            <a:r>
              <a:rPr lang="en-US" sz="1100" dirty="0"/>
              <a:t> are reliable.</a:t>
            </a:r>
          </a:p>
          <a:p>
            <a:pPr marL="241653" indent="-241653" defTabSz="966612">
              <a:buFontTx/>
              <a:buAutoNum type="arabicParenBoth"/>
              <a:defRPr/>
            </a:pPr>
            <a:r>
              <a:rPr lang="en-US" sz="1100" b="1" dirty="0"/>
              <a:t>Where a more raw form of it is useful to some end-users (no doubt fewer, but some)</a:t>
            </a:r>
            <a:r>
              <a:rPr lang="en-US" sz="1100" dirty="0"/>
              <a:t>, and we can describe for users readily, plainly, and specifically what the data is. </a:t>
            </a:r>
            <a:r>
              <a:rPr lang="en-US" sz="1100" b="1" dirty="0"/>
              <a:t>This is what we do for migration</a:t>
            </a:r>
            <a:r>
              <a:rPr lang="en-US" sz="1100" dirty="0"/>
              <a:t> – “PFD-based migration.” I think another neat/useful and similar example is US IRS Tax Statistics migration data, which are published online. </a:t>
            </a:r>
          </a:p>
          <a:p>
            <a:endParaRPr lang="en-US" sz="1100" dirty="0"/>
          </a:p>
          <a:p>
            <a:endParaRPr lang="en-US" sz="1100" dirty="0"/>
          </a:p>
        </p:txBody>
      </p:sp>
      <p:sp>
        <p:nvSpPr>
          <p:cNvPr id="4" name="Slide Number Placeholder 3"/>
          <p:cNvSpPr>
            <a:spLocks noGrp="1"/>
          </p:cNvSpPr>
          <p:nvPr>
            <p:ph type="sldNum" sz="quarter" idx="10"/>
          </p:nvPr>
        </p:nvSpPr>
        <p:spPr/>
        <p:txBody>
          <a:bodyPr/>
          <a:lstStyle/>
          <a:p>
            <a:fld id="{9F76DC27-42EB-48DE-94AA-709C9E8BE06A}" type="slidenum">
              <a:rPr lang="en-US" smtClean="0"/>
              <a:t>3</a:t>
            </a:fld>
            <a:endParaRPr lang="en-US"/>
          </a:p>
        </p:txBody>
      </p:sp>
    </p:spTree>
    <p:extLst>
      <p:ext uri="{BB962C8B-B14F-4D97-AF65-F5344CB8AC3E}">
        <p14:creationId xmlns:p14="http://schemas.microsoft.com/office/powerpoint/2010/main" val="1820892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So, we thought it would be interesting/neat to look at </a:t>
            </a:r>
            <a:r>
              <a:rPr lang="en-US" sz="1100" b="1" dirty="0"/>
              <a:t>some PFD-based migration data, and especially how it compares to American Community Survey </a:t>
            </a:r>
            <a:r>
              <a:rPr lang="en-US" sz="1100" dirty="0"/>
              <a:t>(ACS) (“residence one year ago” question) based migration data. </a:t>
            </a:r>
          </a:p>
          <a:p>
            <a:endParaRPr lang="en-US" sz="1100" dirty="0"/>
          </a:p>
          <a:p>
            <a:r>
              <a:rPr lang="en-US" sz="1100" b="1" i="1" dirty="0"/>
              <a:t>Generally</a:t>
            </a:r>
            <a:r>
              <a:rPr lang="en-US" sz="1100" b="1" dirty="0"/>
              <a:t> (for totals we tabulate each year), we tabulate the migration </a:t>
            </a:r>
            <a:r>
              <a:rPr lang="en-US" sz="1100" b="1" dirty="0" smtClean="0"/>
              <a:t>data that</a:t>
            </a:r>
            <a:r>
              <a:rPr lang="en-US" sz="1100" b="1" baseline="0" dirty="0" smtClean="0"/>
              <a:t> we publish</a:t>
            </a:r>
            <a:r>
              <a:rPr lang="en-US" sz="1100" b="1" dirty="0" smtClean="0"/>
              <a:t> </a:t>
            </a:r>
            <a:r>
              <a:rPr lang="en-US" sz="1100" b="1" dirty="0"/>
              <a:t>in a very straight-forward way and don’t adjust it </a:t>
            </a:r>
            <a:r>
              <a:rPr lang="en-US" sz="1100" dirty="0"/>
              <a:t>(so again I think it has some similarities to US IRS Tax Statistics – including that it’s incomplete but there’s some clarity on what it represents): </a:t>
            </a:r>
            <a:r>
              <a:rPr lang="en-US" sz="1100" b="1" dirty="0"/>
              <a:t>We compare the geocoded physical address of each applicant in subsequent years</a:t>
            </a:r>
            <a:r>
              <a:rPr lang="en-US" sz="1100" dirty="0"/>
              <a:t>. By this we can see how many people changed their physical address and how with some detail (between each borough and census area each year, for instance), and how many people are new applicants (by migration or birth) or are no longer applicants (by migration or death). (Many thanks to colleagues Eric Sandberg and David Howell for all of their work and expertise to develop and produce of this data for Alaska!) </a:t>
            </a:r>
          </a:p>
          <a:p>
            <a:endParaRPr lang="en-US" sz="1100" dirty="0"/>
          </a:p>
          <a:p>
            <a:r>
              <a:rPr lang="en-US" sz="1100" b="1" dirty="0"/>
              <a:t>These graphs are in-migration by age groups (note 5 to 19 is combined) to selected areas, from a special migration tabulation that we produce every five years (</a:t>
            </a:r>
            <a:r>
              <a:rPr lang="en-US" sz="1100" b="1" dirty="0" smtClean="0"/>
              <a:t>blue/left </a:t>
            </a:r>
            <a:r>
              <a:rPr lang="en-US" sz="1100" b="1" dirty="0"/>
              <a:t>is PFD-based, red is ACS-based)</a:t>
            </a:r>
            <a:r>
              <a:rPr lang="en-US" sz="1100" dirty="0"/>
              <a:t>, and for which we do (for the out-mover side) make a very simple (and I especially hope clear-for-users) adjustment for deaths by age.</a:t>
            </a:r>
          </a:p>
          <a:p>
            <a:r>
              <a:rPr lang="en-US" sz="1100" b="1" dirty="0"/>
              <a:t>The graph to the top-left covers Alaska/statewide </a:t>
            </a:r>
            <a:r>
              <a:rPr lang="en-US" sz="1100" dirty="0"/>
              <a:t>(The other areas are “boroughs and census areas” – these are the same geography as counties in other US states- and I selected them just to cover areas with very different characteristics: 	</a:t>
            </a:r>
          </a:p>
          <a:p>
            <a:r>
              <a:rPr lang="en-US" sz="1100" b="1" dirty="0" smtClean="0"/>
              <a:t>-Fairbanks</a:t>
            </a:r>
            <a:r>
              <a:rPr lang="en-US" sz="1100" b="1" baseline="0" dirty="0" smtClean="0"/>
              <a:t> North Star Borough</a:t>
            </a:r>
            <a:r>
              <a:rPr lang="en-US" sz="1100" b="1" dirty="0" smtClean="0"/>
              <a:t> </a:t>
            </a:r>
            <a:r>
              <a:rPr lang="en-US" sz="1100" b="1" dirty="0"/>
              <a:t>(top-right) </a:t>
            </a:r>
            <a:r>
              <a:rPr lang="en-US" sz="1100" dirty="0"/>
              <a:t>(total population </a:t>
            </a:r>
            <a:r>
              <a:rPr lang="en-US" sz="1100" dirty="0" smtClean="0"/>
              <a:t>~100,000</a:t>
            </a:r>
            <a:r>
              <a:rPr lang="en-US" sz="1100" dirty="0"/>
              <a:t>) </a:t>
            </a:r>
            <a:r>
              <a:rPr lang="en-US" sz="1100" dirty="0" smtClean="0"/>
              <a:t>is a major population</a:t>
            </a:r>
            <a:r>
              <a:rPr lang="en-US" sz="1100" baseline="0" dirty="0" smtClean="0"/>
              <a:t> center in Interior Alaska</a:t>
            </a:r>
            <a:r>
              <a:rPr lang="en-US" sz="1100" dirty="0" smtClean="0"/>
              <a:t> </a:t>
            </a:r>
            <a:r>
              <a:rPr lang="en-US" sz="1100" dirty="0"/>
              <a:t>– it’s also home to </a:t>
            </a:r>
            <a:r>
              <a:rPr lang="en-US" sz="1100" dirty="0" smtClean="0"/>
              <a:t>significant </a:t>
            </a:r>
            <a:r>
              <a:rPr lang="en-US" sz="1100" dirty="0"/>
              <a:t>military </a:t>
            </a:r>
            <a:r>
              <a:rPr lang="en-US" sz="1100" dirty="0" smtClean="0"/>
              <a:t>and student populations</a:t>
            </a:r>
            <a:endParaRPr lang="en-US" sz="1100" b="1" dirty="0"/>
          </a:p>
          <a:p>
            <a:r>
              <a:rPr lang="en-US" sz="1100" b="1" dirty="0"/>
              <a:t>-Kenai Peninsula (bottom-left) </a:t>
            </a:r>
            <a:r>
              <a:rPr lang="en-US" sz="1100" dirty="0"/>
              <a:t>(population ~65,000) is south of Anchorage and has larger seasonal populations and a few population centers – snowbirds and generally a higher median age (~42 for usual residents)</a:t>
            </a:r>
          </a:p>
          <a:p>
            <a:r>
              <a:rPr lang="en-US" sz="1100" b="1" dirty="0"/>
              <a:t>-</a:t>
            </a:r>
            <a:r>
              <a:rPr lang="en-US" sz="1100" b="1" dirty="0" err="1"/>
              <a:t>Kusilvak</a:t>
            </a:r>
            <a:r>
              <a:rPr lang="en-US" sz="1100" b="1" dirty="0"/>
              <a:t> Census Area (bottom-right) </a:t>
            </a:r>
            <a:r>
              <a:rPr lang="en-US" sz="1100" dirty="0"/>
              <a:t>(population ~8,500) covers 13 remote communities in southwest Alaska, with no large population center – population there is the youngest in the state (median age ~24), over 90 percent Alaska Native, and relies significantly on subsistence  </a:t>
            </a:r>
          </a:p>
          <a:p>
            <a:endParaRPr lang="en-US" sz="1100" dirty="0"/>
          </a:p>
          <a:p>
            <a:r>
              <a:rPr lang="en-US" sz="1100" b="1" dirty="0"/>
              <a:t>Some important issues with the PFD-based data: </a:t>
            </a:r>
          </a:p>
          <a:p>
            <a:r>
              <a:rPr lang="en-US" sz="1100" dirty="0"/>
              <a:t>-So, from earlier comments, there are features of the </a:t>
            </a:r>
            <a:r>
              <a:rPr lang="en-US" sz="1100" dirty="0" smtClean="0"/>
              <a:t>PFD</a:t>
            </a:r>
            <a:r>
              <a:rPr lang="en-US" sz="1100" baseline="0" dirty="0" smtClean="0"/>
              <a:t> </a:t>
            </a:r>
            <a:r>
              <a:rPr lang="en-US" sz="1100" dirty="0" smtClean="0"/>
              <a:t>data </a:t>
            </a:r>
            <a:r>
              <a:rPr lang="en-US" sz="1100" dirty="0"/>
              <a:t>that can push/bias them higher than actual migration, such as people not applying in one </a:t>
            </a:r>
            <a:r>
              <a:rPr lang="en-US" sz="1100" dirty="0" smtClean="0"/>
              <a:t>year (or</a:t>
            </a:r>
            <a:r>
              <a:rPr lang="en-US" sz="1100" baseline="0" dirty="0" smtClean="0"/>
              <a:t> applying in a different place) </a:t>
            </a:r>
            <a:r>
              <a:rPr lang="en-US" sz="1100" dirty="0" smtClean="0"/>
              <a:t>even </a:t>
            </a:r>
            <a:r>
              <a:rPr lang="en-US" sz="1100" dirty="0"/>
              <a:t>though they didn’t move. </a:t>
            </a:r>
          </a:p>
          <a:p>
            <a:r>
              <a:rPr lang="en-US" sz="1100" dirty="0"/>
              <a:t>-And there are features that will bias them to be lower than actual migration, such as people don’t reside in the state long enough (even up to two years) to be eligible - I imagine it for the statewide </a:t>
            </a:r>
            <a:r>
              <a:rPr lang="en-US" sz="1100" dirty="0" smtClean="0"/>
              <a:t>age </a:t>
            </a:r>
            <a:r>
              <a:rPr lang="en-US" sz="1100" dirty="0"/>
              <a:t>20 to 24 year old </a:t>
            </a:r>
            <a:r>
              <a:rPr lang="en-US" sz="1100" dirty="0" smtClean="0"/>
              <a:t>populations, and I believe can see here it</a:t>
            </a:r>
            <a:r>
              <a:rPr lang="en-US" sz="1100" baseline="0" dirty="0" smtClean="0"/>
              <a:t> for the Fairbanks populations</a:t>
            </a:r>
            <a:r>
              <a:rPr lang="en-US" sz="1100" dirty="0" smtClean="0"/>
              <a:t> </a:t>
            </a:r>
            <a:r>
              <a:rPr lang="en-US" sz="1100" dirty="0"/>
              <a:t>(military, students and young workers</a:t>
            </a:r>
            <a:r>
              <a:rPr lang="en-US" sz="1100" dirty="0" smtClean="0"/>
              <a:t>)</a:t>
            </a:r>
            <a:r>
              <a:rPr lang="en-US" sz="1100" baseline="0" dirty="0" smtClean="0"/>
              <a:t>. </a:t>
            </a:r>
            <a:endParaRPr lang="en-US" sz="1100" dirty="0" smtClean="0"/>
          </a:p>
          <a:p>
            <a:r>
              <a:rPr lang="en-US" sz="1100" dirty="0" smtClean="0"/>
              <a:t>-These </a:t>
            </a:r>
            <a:r>
              <a:rPr lang="en-US" sz="1100" dirty="0"/>
              <a:t>biases must cancel each other out some, but it’s not readily known where or how much. </a:t>
            </a:r>
          </a:p>
          <a:p>
            <a:r>
              <a:rPr lang="en-US" sz="1100" dirty="0" smtClean="0"/>
              <a:t>-The </a:t>
            </a:r>
            <a:r>
              <a:rPr lang="en-US" sz="1100" dirty="0"/>
              <a:t>different factors causing errors </a:t>
            </a:r>
            <a:r>
              <a:rPr lang="en-US" sz="1100" dirty="0" smtClean="0"/>
              <a:t>affect </a:t>
            </a:r>
            <a:r>
              <a:rPr lang="en-US" sz="1100" dirty="0"/>
              <a:t>some areas more than others, and maybe some of these could be guessed at or estimated by an expert, but not readily with precision. </a:t>
            </a:r>
          </a:p>
          <a:p>
            <a:r>
              <a:rPr lang="en-US" sz="1100" dirty="0"/>
              <a:t>-And so important, I think: they don’t in their basis </a:t>
            </a:r>
            <a:r>
              <a:rPr lang="en-US" sz="1100" i="1" dirty="0"/>
              <a:t>aim</a:t>
            </a:r>
            <a:r>
              <a:rPr lang="en-US" sz="1100" dirty="0"/>
              <a:t> to represent fair/equitable coverage for different areas. </a:t>
            </a:r>
          </a:p>
          <a:p>
            <a:r>
              <a:rPr lang="en-US" sz="1100" dirty="0"/>
              <a:t>-The goal of the PFD applicant database isn’t to track migration, so some valuable options to improve the data are missing. </a:t>
            </a:r>
          </a:p>
          <a:p>
            <a:pPr defTabSz="966612">
              <a:defRPr/>
            </a:pPr>
            <a:r>
              <a:rPr lang="en-US" sz="1100" dirty="0"/>
              <a:t>-And the data aren’t useful for everyone – some users may need a more conclusive (less-biased) estimate, or an estimate with adjustments for more of the biases. </a:t>
            </a:r>
          </a:p>
          <a:p>
            <a:endParaRPr lang="en-US" sz="1100" dirty="0"/>
          </a:p>
          <a:p>
            <a:r>
              <a:rPr lang="en-US" sz="1100" b="1" dirty="0"/>
              <a:t>The ACS data must have their own non-sampling error too (in addition to the sampling error):  </a:t>
            </a:r>
          </a:p>
          <a:p>
            <a:r>
              <a:rPr lang="en-US" sz="1100" dirty="0"/>
              <a:t>-Here (as big as it is for Kenai Peninsula and </a:t>
            </a:r>
            <a:r>
              <a:rPr lang="en-US" sz="1100" dirty="0" err="1"/>
              <a:t>Kusilvak</a:t>
            </a:r>
            <a:r>
              <a:rPr lang="en-US" sz="1100" dirty="0"/>
              <a:t> Census Area) we see just the sampling error (which would be inconsequential for the PFD-based sample size). </a:t>
            </a:r>
          </a:p>
          <a:p>
            <a:r>
              <a:rPr lang="en-US" sz="1100" dirty="0"/>
              <a:t>-ACS data does have its issues with residency determination I believe – where the questionnaire uses a “current residence” concept, while the estimates they’re weighted to use a “usual residence” concept, and this could have some effect.</a:t>
            </a:r>
          </a:p>
          <a:p>
            <a:r>
              <a:rPr lang="en-US" sz="1100" b="1" dirty="0"/>
              <a:t>-And the challenges of low response or poor response – but it’s not clear to me that follow-up efforts and imputations based on the sample are best </a:t>
            </a:r>
            <a:r>
              <a:rPr lang="en-US" sz="1100" b="1" i="1" dirty="0"/>
              <a:t>replaced</a:t>
            </a:r>
            <a:r>
              <a:rPr lang="en-US" sz="1100" b="1" dirty="0"/>
              <a:t> by administrative data, which have their own biases. I think testing should demonstrate improvements from expanded use of administrative data by type of areas </a:t>
            </a:r>
            <a:r>
              <a:rPr lang="en-US" sz="1100" b="1" i="1" dirty="0"/>
              <a:t>before</a:t>
            </a:r>
            <a:r>
              <a:rPr lang="en-US" sz="1100" b="1" dirty="0"/>
              <a:t> a major shift is committed to. </a:t>
            </a:r>
          </a:p>
          <a:p>
            <a:endParaRPr lang="en-US" sz="1100" dirty="0"/>
          </a:p>
          <a:p>
            <a:r>
              <a:rPr lang="en-US" sz="1100" dirty="0"/>
              <a:t>Like the graphs by age here, comparing PFD-based and ACS-based total migration between boroughs and census areas (“county-to-county” migration) also showed many differences that were bigger than the ACS sampling error.</a:t>
            </a:r>
          </a:p>
          <a:p>
            <a:endParaRPr lang="en-US" sz="1100" dirty="0"/>
          </a:p>
        </p:txBody>
      </p:sp>
      <p:sp>
        <p:nvSpPr>
          <p:cNvPr id="4" name="Slide Number Placeholder 3"/>
          <p:cNvSpPr>
            <a:spLocks noGrp="1"/>
          </p:cNvSpPr>
          <p:nvPr>
            <p:ph type="sldNum" sz="quarter" idx="10"/>
          </p:nvPr>
        </p:nvSpPr>
        <p:spPr/>
        <p:txBody>
          <a:bodyPr/>
          <a:lstStyle/>
          <a:p>
            <a:fld id="{9F76DC27-42EB-48DE-94AA-709C9E8BE06A}" type="slidenum">
              <a:rPr lang="en-US" smtClean="0"/>
              <a:t>4</a:t>
            </a:fld>
            <a:endParaRPr lang="en-US"/>
          </a:p>
        </p:txBody>
      </p:sp>
    </p:spTree>
    <p:extLst>
      <p:ext uri="{BB962C8B-B14F-4D97-AF65-F5344CB8AC3E}">
        <p14:creationId xmlns:p14="http://schemas.microsoft.com/office/powerpoint/2010/main" val="1310405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So again, I think administrative data is often valuable and helpful in its raw form or for a supplement. But for many uses, a very reliable and fair benchmark – the decennial Census in the US – is essential: It is the starting point for countless data resources in the United States. </a:t>
            </a:r>
          </a:p>
          <a:p>
            <a:endParaRPr lang="en-US" sz="1100" dirty="0"/>
          </a:p>
          <a:p>
            <a:r>
              <a:rPr lang="en-US" sz="1100" dirty="0"/>
              <a:t>Of course the Census Bureau has much better experts than me who can describe the different parts of the decennial Census, but I want to note a few general aspects of it and admin-data-related issues that I think are important to consider, and related issues that we are especially concerned about as data users and partners in Alaska:  </a:t>
            </a:r>
          </a:p>
          <a:p>
            <a:endParaRPr lang="en-US" sz="1100" dirty="0"/>
          </a:p>
          <a:p>
            <a:pPr defTabSz="966612">
              <a:defRPr/>
            </a:pPr>
            <a:r>
              <a:rPr lang="en-US" sz="1100" b="1" dirty="0"/>
              <a:t>I think of the decennial US Census (as it exists currently) as really two censuses </a:t>
            </a:r>
            <a:r>
              <a:rPr lang="en-US" sz="1100" dirty="0"/>
              <a:t>– first, </a:t>
            </a:r>
            <a:r>
              <a:rPr lang="en-US" sz="1100" b="1" dirty="0"/>
              <a:t>canvassing</a:t>
            </a:r>
            <a:r>
              <a:rPr lang="en-US" sz="1100" dirty="0"/>
              <a:t>, in which the Census Bureau works to complete (really update/improve) its database (Master Address File) of every housing unit and living facility in the country, and second, </a:t>
            </a:r>
            <a:r>
              <a:rPr lang="en-US" sz="1100" b="1" dirty="0"/>
              <a:t>enumeration</a:t>
            </a:r>
            <a:r>
              <a:rPr lang="en-US" sz="1100" dirty="0"/>
              <a:t>, in which the Census Bureau works to count the people at every housing unit in the country. When they don’t get a response, they have to find out why, and ultimately determine whether the unit is vacant or not (</a:t>
            </a:r>
            <a:r>
              <a:rPr lang="en-US" sz="1100" b="1" dirty="0"/>
              <a:t>Non-Response Follow Up</a:t>
            </a:r>
            <a:r>
              <a:rPr lang="en-US" sz="1100" dirty="0"/>
              <a:t>), which is very costly. </a:t>
            </a:r>
            <a:r>
              <a:rPr lang="en-US" sz="1100" b="1" dirty="0"/>
              <a:t>There are at least a few places in which the Census Bureau may use administrative data in this process, and that I have some concerns about as a data user: </a:t>
            </a:r>
          </a:p>
          <a:p>
            <a:pPr marL="241653" indent="-241653" defTabSz="966612">
              <a:buFontTx/>
              <a:buAutoNum type="arabicParenBoth"/>
              <a:defRPr/>
            </a:pPr>
            <a:endParaRPr lang="en-US" sz="1100" dirty="0"/>
          </a:p>
          <a:p>
            <a:pPr marL="241653" indent="-241653" defTabSz="966612">
              <a:buFontTx/>
              <a:buAutoNum type="arabicParenBoth"/>
              <a:defRPr/>
            </a:pPr>
            <a:r>
              <a:rPr lang="en-US" sz="1100" b="1" dirty="0"/>
              <a:t>To improve the Master Address File </a:t>
            </a:r>
            <a:r>
              <a:rPr lang="en-US" sz="1100" dirty="0"/>
              <a:t>(this is done extensively, for instance, with “Delivery Sequence File” data from the US Postal Service).</a:t>
            </a:r>
          </a:p>
          <a:p>
            <a:pPr defTabSz="966612">
              <a:defRPr/>
            </a:pPr>
            <a:r>
              <a:rPr lang="en-US" sz="1100" dirty="0"/>
              <a:t>Admin records like the Delivery Sequence File data are incomplete and don’t cover all housing units at all or evenly, but in </a:t>
            </a:r>
            <a:r>
              <a:rPr lang="en-US" sz="1100" i="1" dirty="0"/>
              <a:t>past</a:t>
            </a:r>
            <a:r>
              <a:rPr lang="en-US" sz="1100" dirty="0"/>
              <a:t> censuses it’s been used </a:t>
            </a:r>
            <a:r>
              <a:rPr lang="en-US" sz="1100" dirty="0" smtClean="0"/>
              <a:t>effectively as </a:t>
            </a:r>
            <a:r>
              <a:rPr lang="en-US" sz="1100" dirty="0"/>
              <a:t>part of a combination of methods and resources for Master Address File improvement, which included nationwide in-field canvassing too. </a:t>
            </a:r>
            <a:r>
              <a:rPr lang="en-US" sz="1100" b="1" dirty="0"/>
              <a:t>My concern here is about the prospect of different methods for canvassing being </a:t>
            </a:r>
            <a:r>
              <a:rPr lang="en-US" sz="1100" b="1" i="1" dirty="0"/>
              <a:t>taken away </a:t>
            </a:r>
            <a:r>
              <a:rPr lang="en-US" sz="1100" b="1" dirty="0"/>
              <a:t>from areas where they’re needed</a:t>
            </a:r>
            <a:r>
              <a:rPr lang="en-US" sz="1100" dirty="0"/>
              <a:t> – replaced by admin records – even if reduced to a small share of the national population, it can be a very big share of a given state or county. </a:t>
            </a:r>
          </a:p>
          <a:p>
            <a:pPr defTabSz="966612">
              <a:defRPr/>
            </a:pPr>
            <a:r>
              <a:rPr lang="en-US" sz="1100" i="1" dirty="0" smtClean="0"/>
              <a:t>Related, and more info: </a:t>
            </a:r>
            <a:r>
              <a:rPr lang="en-US" sz="1100" i="1" dirty="0"/>
              <a:t>https://www.forakergroup.org/wp-content/uploads/filebase/census_documents/Alaska-White-Paper-Types-of-Enumeration-Areas.pdf  </a:t>
            </a:r>
          </a:p>
          <a:p>
            <a:pPr defTabSz="966612">
              <a:defRPr/>
            </a:pPr>
            <a:endParaRPr lang="en-US" sz="1100" dirty="0"/>
          </a:p>
          <a:p>
            <a:pPr defTabSz="966612">
              <a:defRPr/>
            </a:pPr>
            <a:r>
              <a:rPr lang="en-US" sz="1100" b="1" dirty="0"/>
              <a:t>(2) To count people, particularly in this Census for places like “group quarters” living facilities </a:t>
            </a:r>
            <a:r>
              <a:rPr lang="en-US" sz="1100" dirty="0"/>
              <a:t>(this is done extensively in recent Censuses with data (rosters, </a:t>
            </a:r>
            <a:r>
              <a:rPr lang="en-US" sz="1100" dirty="0" err="1"/>
              <a:t>etc</a:t>
            </a:r>
            <a:r>
              <a:rPr lang="en-US" sz="1100" dirty="0"/>
              <a:t>) from facility contacts, and the Census Bureau plans to expand it (part of Operational Plan)). </a:t>
            </a:r>
          </a:p>
          <a:p>
            <a:pPr defTabSz="966612">
              <a:defRPr/>
            </a:pPr>
            <a:r>
              <a:rPr lang="en-US" sz="1100" b="1" dirty="0"/>
              <a:t>This puts a lot of weight on individual respondents </a:t>
            </a:r>
            <a:r>
              <a:rPr lang="en-US" sz="1100" dirty="0"/>
              <a:t>(interpreting and responding for large facilities), and, additionally, it seems that quality suffers - review of the data from 2000 and 2010 showed a great deal of missing information. </a:t>
            </a:r>
          </a:p>
          <a:p>
            <a:pPr defTabSz="966612">
              <a:defRPr/>
            </a:pPr>
            <a:r>
              <a:rPr lang="en-US" sz="1100" i="1" dirty="0" smtClean="0"/>
              <a:t>Related, and more info: </a:t>
            </a:r>
            <a:r>
              <a:rPr lang="en-US" sz="1100" i="1" dirty="0"/>
              <a:t>https://www.forakergroup.org/wp-content/uploads/filebase/census_documents/Alaska-White-Paper-Group-Quarters.pdf </a:t>
            </a:r>
          </a:p>
          <a:p>
            <a:pPr defTabSz="966612">
              <a:defRPr/>
            </a:pPr>
            <a:endParaRPr lang="en-US" sz="1100" dirty="0"/>
          </a:p>
          <a:p>
            <a:pPr defTabSz="966612">
              <a:defRPr/>
            </a:pPr>
            <a:r>
              <a:rPr lang="en-US" sz="1100" b="1" dirty="0"/>
              <a:t>(3) To help determine whether a unit is vacant or not </a:t>
            </a:r>
            <a:r>
              <a:rPr lang="en-US" sz="1100" dirty="0"/>
              <a:t>(there has been research on this for use in the 2020 Census).</a:t>
            </a:r>
          </a:p>
          <a:p>
            <a:pPr defTabSz="966612">
              <a:defRPr/>
            </a:pPr>
            <a:r>
              <a:rPr lang="en-US" sz="1100" b="1" dirty="0"/>
              <a:t>Some Census Bureau testing on this (2016 Census Test) showed that large shares of administrative record vacant (21 percent) or delete (29 percent) units were in fact occupied</a:t>
            </a:r>
            <a:r>
              <a:rPr lang="en-US" sz="1100" dirty="0"/>
              <a:t>, and I’m not sure how use of it would help toward improved counts.  </a:t>
            </a:r>
          </a:p>
          <a:p>
            <a:pPr defTabSz="966612">
              <a:defRPr/>
            </a:pPr>
            <a:r>
              <a:rPr lang="en-US" sz="1100" i="1" dirty="0"/>
              <a:t>Related: https://www2.census.gov/cac/nac/meetings/2017-11/mule-admin-records.pdf </a:t>
            </a:r>
          </a:p>
          <a:p>
            <a:pPr defTabSz="966612">
              <a:defRPr/>
            </a:pPr>
            <a:endParaRPr lang="en-US" sz="1100" dirty="0"/>
          </a:p>
          <a:p>
            <a:pPr defTabSz="966612">
              <a:defRPr/>
            </a:pPr>
            <a:r>
              <a:rPr lang="en-US" sz="1100" b="1" dirty="0"/>
              <a:t>Basically I’m especially concerned about transitions to use of admin data that are at the cost of data quality and coverage for different areas. </a:t>
            </a:r>
            <a:endParaRPr lang="en-US" sz="1100" b="1" dirty="0" smtClean="0"/>
          </a:p>
          <a:p>
            <a:pPr defTabSz="966612">
              <a:defRPr/>
            </a:pPr>
            <a:endParaRPr lang="en-US" sz="1100" b="1" dirty="0" smtClean="0"/>
          </a:p>
          <a:p>
            <a:pPr marL="0" marR="0" lvl="0" indent="0" algn="l" defTabSz="966612" rtl="0" eaLnBrk="1" fontAlgn="auto" latinLnBrk="0" hangingPunct="1">
              <a:lnSpc>
                <a:spcPct val="100000"/>
              </a:lnSpc>
              <a:spcBef>
                <a:spcPts val="0"/>
              </a:spcBef>
              <a:spcAft>
                <a:spcPts val="0"/>
              </a:spcAft>
              <a:buClrTx/>
              <a:buSzTx/>
              <a:buFontTx/>
              <a:buNone/>
              <a:tabLst/>
              <a:defRPr/>
            </a:pPr>
            <a:r>
              <a:rPr lang="en-US" altLang="en-US" sz="1100" dirty="0" smtClean="0"/>
              <a:t>So again, I think that Administrative Data can be useful to improve government information and statistics, but they should be used with a lot of care toward truly improving quality and systems, and uses and shortcomings should be communicated well and openly. </a:t>
            </a:r>
          </a:p>
          <a:p>
            <a:pPr defTabSz="966612">
              <a:defRPr/>
            </a:pPr>
            <a:endParaRPr lang="en-US" sz="1100" dirty="0"/>
          </a:p>
          <a:p>
            <a:pPr defTabSz="966612">
              <a:defRPr/>
            </a:pPr>
            <a:endParaRPr lang="en-US" sz="1100" dirty="0"/>
          </a:p>
        </p:txBody>
      </p:sp>
      <p:sp>
        <p:nvSpPr>
          <p:cNvPr id="4" name="Slide Number Placeholder 3"/>
          <p:cNvSpPr>
            <a:spLocks noGrp="1"/>
          </p:cNvSpPr>
          <p:nvPr>
            <p:ph type="sldNum" sz="quarter" idx="10"/>
          </p:nvPr>
        </p:nvSpPr>
        <p:spPr/>
        <p:txBody>
          <a:bodyPr/>
          <a:lstStyle/>
          <a:p>
            <a:fld id="{9F76DC27-42EB-48DE-94AA-709C9E8BE06A}" type="slidenum">
              <a:rPr lang="en-US" smtClean="0"/>
              <a:t>5</a:t>
            </a:fld>
            <a:endParaRPr lang="en-US"/>
          </a:p>
        </p:txBody>
      </p:sp>
    </p:spTree>
    <p:extLst>
      <p:ext uri="{BB962C8B-B14F-4D97-AF65-F5344CB8AC3E}">
        <p14:creationId xmlns:p14="http://schemas.microsoft.com/office/powerpoint/2010/main" val="1332304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300" b="1" dirty="0"/>
              <a:t>Info about the PFD data</a:t>
            </a:r>
          </a:p>
          <a:p>
            <a:r>
              <a:rPr lang="en-US" sz="1300" dirty="0"/>
              <a:t>https://pfd.alaska.gov/</a:t>
            </a:r>
          </a:p>
          <a:p>
            <a:r>
              <a:rPr lang="en-US" sz="1300" dirty="0"/>
              <a:t>https://pfd.alaska.gov/Division-Info/Annual-Reports</a:t>
            </a:r>
          </a:p>
          <a:p>
            <a:endParaRPr lang="en-US" sz="1300" dirty="0"/>
          </a:p>
          <a:p>
            <a:r>
              <a:rPr lang="en-US" sz="1300" b="1" dirty="0"/>
              <a:t>Alaska population and migration data </a:t>
            </a:r>
            <a:r>
              <a:rPr lang="en-US" sz="1300" b="1" dirty="0" smtClean="0"/>
              <a:t>(many thanks </a:t>
            </a:r>
            <a:r>
              <a:rPr lang="en-US" sz="1300" b="1" dirty="0"/>
              <a:t>Eric </a:t>
            </a:r>
            <a:r>
              <a:rPr lang="en-US" sz="1300" b="1" dirty="0" smtClean="0"/>
              <a:t>Sandberg, Liz Brooks, </a:t>
            </a:r>
            <a:r>
              <a:rPr lang="en-US" sz="1300" b="1" dirty="0"/>
              <a:t>and David </a:t>
            </a:r>
            <a:r>
              <a:rPr lang="en-US" sz="1300" b="1" dirty="0" smtClean="0"/>
              <a:t>Howell) </a:t>
            </a:r>
            <a:endParaRPr lang="en-US" sz="1300" b="1" dirty="0"/>
          </a:p>
          <a:p>
            <a:r>
              <a:rPr lang="en-US" sz="1300" dirty="0"/>
              <a:t>http://live.laborstats.alaska.gov/pop/</a:t>
            </a:r>
          </a:p>
          <a:p>
            <a:r>
              <a:rPr lang="en-US" sz="1300" dirty="0"/>
              <a:t>http://live.laborstats.alaska.gov/pop/migration.cfm</a:t>
            </a:r>
          </a:p>
          <a:p>
            <a:endParaRPr lang="en-US" sz="1300" dirty="0"/>
          </a:p>
          <a:p>
            <a:r>
              <a:rPr lang="en-US" sz="1300" b="1" dirty="0"/>
              <a:t>Info about the Census in Alaska </a:t>
            </a:r>
            <a:r>
              <a:rPr lang="en-US" sz="1300" b="1" dirty="0" smtClean="0"/>
              <a:t>(many thanks </a:t>
            </a:r>
            <a:r>
              <a:rPr lang="en-US" sz="1300" b="1" dirty="0"/>
              <a:t>Liz Brooks and Alaska Census Working </a:t>
            </a:r>
            <a:r>
              <a:rPr lang="en-US" sz="1300" b="1" dirty="0" smtClean="0"/>
              <a:t>Group)</a:t>
            </a:r>
            <a:endParaRPr lang="en-US" sz="1300" b="1" dirty="0"/>
          </a:p>
          <a:p>
            <a:r>
              <a:rPr lang="en-US" sz="1300" dirty="0"/>
              <a:t>https://www.forakergroup.org/index.php/sector-voice/ensuring-good-census-data/  </a:t>
            </a:r>
          </a:p>
          <a:p>
            <a:r>
              <a:rPr lang="en-US" sz="1300" dirty="0"/>
              <a:t>http://live.laborstats.alaska.gov/cen/Alaska2020Census.cfm </a:t>
            </a:r>
          </a:p>
          <a:p>
            <a:endParaRPr lang="en-US" sz="1300" dirty="0"/>
          </a:p>
          <a:p>
            <a:endParaRPr lang="en-US" sz="1300" dirty="0"/>
          </a:p>
          <a:p>
            <a:endParaRPr lang="en-US" altLang="en-US" dirty="0"/>
          </a:p>
        </p:txBody>
      </p:sp>
    </p:spTree>
    <p:extLst>
      <p:ext uri="{BB962C8B-B14F-4D97-AF65-F5344CB8AC3E}">
        <p14:creationId xmlns:p14="http://schemas.microsoft.com/office/powerpoint/2010/main" val="3266623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4330743-D5F2-4192-BDEA-BFBA54AD24B7}" type="datetimeFigureOut">
              <a:rPr lang="en-US" smtClean="0"/>
              <a:t>8/1/2018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AEF746-C8D5-4600-8F45-AB4A5E1E6A91}" type="slidenum">
              <a:rPr lang="en-US" smtClean="0"/>
              <a:t>‹#›</a:t>
            </a:fld>
            <a:endParaRPr lang="en-US"/>
          </a:p>
        </p:txBody>
      </p:sp>
    </p:spTree>
    <p:extLst>
      <p:ext uri="{BB962C8B-B14F-4D97-AF65-F5344CB8AC3E}">
        <p14:creationId xmlns:p14="http://schemas.microsoft.com/office/powerpoint/2010/main" val="3848758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330743-D5F2-4192-BDEA-BFBA54AD24B7}" type="datetimeFigureOut">
              <a:rPr lang="en-US" smtClean="0"/>
              <a:t>8/1/2018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AEF746-C8D5-4600-8F45-AB4A5E1E6A91}" type="slidenum">
              <a:rPr lang="en-US" smtClean="0"/>
              <a:t>‹#›</a:t>
            </a:fld>
            <a:endParaRPr lang="en-US"/>
          </a:p>
        </p:txBody>
      </p:sp>
    </p:spTree>
    <p:extLst>
      <p:ext uri="{BB962C8B-B14F-4D97-AF65-F5344CB8AC3E}">
        <p14:creationId xmlns:p14="http://schemas.microsoft.com/office/powerpoint/2010/main" val="1551834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330743-D5F2-4192-BDEA-BFBA54AD24B7}" type="datetimeFigureOut">
              <a:rPr lang="en-US" smtClean="0"/>
              <a:t>8/1/2018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AEF746-C8D5-4600-8F45-AB4A5E1E6A91}" type="slidenum">
              <a:rPr lang="en-US" smtClean="0"/>
              <a:t>‹#›</a:t>
            </a:fld>
            <a:endParaRPr lang="en-US"/>
          </a:p>
        </p:txBody>
      </p:sp>
    </p:spTree>
    <p:extLst>
      <p:ext uri="{BB962C8B-B14F-4D97-AF65-F5344CB8AC3E}">
        <p14:creationId xmlns:p14="http://schemas.microsoft.com/office/powerpoint/2010/main" val="25713232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2901F287-B035-48A5-AE95-31119791FDFC}"/>
              </a:ext>
            </a:extLst>
          </p:cNvPr>
          <p:cNvSpPr>
            <a:spLocks noGrp="1"/>
          </p:cNvSpPr>
          <p:nvPr>
            <p:ph type="dt" sz="half" idx="10"/>
          </p:nvPr>
        </p:nvSpPr>
        <p:spPr/>
        <p:txBody>
          <a:bodyPr/>
          <a:lstStyle>
            <a:lvl1pPr>
              <a:defRPr/>
            </a:lvl1pPr>
          </a:lstStyle>
          <a:p>
            <a:pPr>
              <a:defRPr/>
            </a:pPr>
            <a:fld id="{60C47849-BA34-4B89-98F9-BBEF0C14C6EC}" type="datetime1">
              <a:rPr lang="en-US"/>
              <a:pPr>
                <a:defRPr/>
              </a:pPr>
              <a:t>8/1/2018</a:t>
            </a:fld>
            <a:endParaRPr lang="en-US"/>
          </a:p>
        </p:txBody>
      </p:sp>
      <p:sp>
        <p:nvSpPr>
          <p:cNvPr id="5" name="Footer Placeholder 4">
            <a:extLst>
              <a:ext uri="{FF2B5EF4-FFF2-40B4-BE49-F238E27FC236}">
                <a16:creationId xmlns:a16="http://schemas.microsoft.com/office/drawing/2014/main" id="{467EF0B3-BCBF-422D-B9C3-DC9E97DF8DB0}"/>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14CE4F28-DC85-4DA4-B71D-0DE2480B0FCE}"/>
              </a:ext>
            </a:extLst>
          </p:cNvPr>
          <p:cNvSpPr>
            <a:spLocks noGrp="1"/>
          </p:cNvSpPr>
          <p:nvPr>
            <p:ph type="sldNum" sz="quarter" idx="12"/>
          </p:nvPr>
        </p:nvSpPr>
        <p:spPr/>
        <p:txBody>
          <a:bodyPr/>
          <a:lstStyle>
            <a:lvl1pPr>
              <a:defRPr/>
            </a:lvl1pPr>
          </a:lstStyle>
          <a:p>
            <a:pPr>
              <a:defRPr/>
            </a:pPr>
            <a:fld id="{4AD365FC-74BC-4FB7-A673-C0F5A32386A4}" type="slidenum">
              <a:rPr lang="en-US" altLang="en-US"/>
              <a:pPr>
                <a:defRPr/>
              </a:pPr>
              <a:t>‹#›</a:t>
            </a:fld>
            <a:endParaRPr lang="en-US" altLang="en-US"/>
          </a:p>
        </p:txBody>
      </p:sp>
    </p:spTree>
    <p:extLst>
      <p:ext uri="{BB962C8B-B14F-4D97-AF65-F5344CB8AC3E}">
        <p14:creationId xmlns:p14="http://schemas.microsoft.com/office/powerpoint/2010/main" val="27383076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01F287-B035-48A5-AE95-31119791FDFC}"/>
              </a:ext>
            </a:extLst>
          </p:cNvPr>
          <p:cNvSpPr>
            <a:spLocks noGrp="1"/>
          </p:cNvSpPr>
          <p:nvPr>
            <p:ph type="dt" sz="half" idx="10"/>
          </p:nvPr>
        </p:nvSpPr>
        <p:spPr/>
        <p:txBody>
          <a:bodyPr/>
          <a:lstStyle>
            <a:lvl1pPr>
              <a:defRPr/>
            </a:lvl1pPr>
          </a:lstStyle>
          <a:p>
            <a:pPr>
              <a:defRPr/>
            </a:pPr>
            <a:fld id="{9B03BF89-81F9-40F4-A623-D7480EBA78B3}" type="datetime1">
              <a:rPr lang="en-US"/>
              <a:pPr>
                <a:defRPr/>
              </a:pPr>
              <a:t>8/1/2018</a:t>
            </a:fld>
            <a:endParaRPr lang="en-US"/>
          </a:p>
        </p:txBody>
      </p:sp>
      <p:sp>
        <p:nvSpPr>
          <p:cNvPr id="5" name="Footer Placeholder 4">
            <a:extLst>
              <a:ext uri="{FF2B5EF4-FFF2-40B4-BE49-F238E27FC236}">
                <a16:creationId xmlns:a16="http://schemas.microsoft.com/office/drawing/2014/main" id="{467EF0B3-BCBF-422D-B9C3-DC9E97DF8DB0}"/>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14CE4F28-DC85-4DA4-B71D-0DE2480B0FCE}"/>
              </a:ext>
            </a:extLst>
          </p:cNvPr>
          <p:cNvSpPr>
            <a:spLocks noGrp="1"/>
          </p:cNvSpPr>
          <p:nvPr>
            <p:ph type="sldNum" sz="quarter" idx="12"/>
          </p:nvPr>
        </p:nvSpPr>
        <p:spPr/>
        <p:txBody>
          <a:bodyPr/>
          <a:lstStyle>
            <a:lvl1pPr>
              <a:defRPr/>
            </a:lvl1pPr>
          </a:lstStyle>
          <a:p>
            <a:pPr>
              <a:defRPr/>
            </a:pPr>
            <a:fld id="{D9FD43FA-CF43-4F2E-8314-258A88B09827}" type="slidenum">
              <a:rPr lang="en-US" altLang="en-US"/>
              <a:pPr>
                <a:defRPr/>
              </a:pPr>
              <a:t>‹#›</a:t>
            </a:fld>
            <a:endParaRPr lang="en-US" altLang="en-US"/>
          </a:p>
        </p:txBody>
      </p:sp>
    </p:spTree>
    <p:extLst>
      <p:ext uri="{BB962C8B-B14F-4D97-AF65-F5344CB8AC3E}">
        <p14:creationId xmlns:p14="http://schemas.microsoft.com/office/powerpoint/2010/main" val="7421284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01F287-B035-48A5-AE95-31119791FDFC}"/>
              </a:ext>
            </a:extLst>
          </p:cNvPr>
          <p:cNvSpPr>
            <a:spLocks noGrp="1"/>
          </p:cNvSpPr>
          <p:nvPr>
            <p:ph type="dt" sz="half" idx="10"/>
          </p:nvPr>
        </p:nvSpPr>
        <p:spPr/>
        <p:txBody>
          <a:bodyPr/>
          <a:lstStyle>
            <a:lvl1pPr>
              <a:defRPr/>
            </a:lvl1pPr>
          </a:lstStyle>
          <a:p>
            <a:pPr>
              <a:defRPr/>
            </a:pPr>
            <a:fld id="{0D4BBDB8-B296-41D6-B334-57896F4657CE}" type="datetime1">
              <a:rPr lang="en-US"/>
              <a:pPr>
                <a:defRPr/>
              </a:pPr>
              <a:t>8/1/2018</a:t>
            </a:fld>
            <a:endParaRPr lang="en-US"/>
          </a:p>
        </p:txBody>
      </p:sp>
      <p:sp>
        <p:nvSpPr>
          <p:cNvPr id="5" name="Footer Placeholder 4">
            <a:extLst>
              <a:ext uri="{FF2B5EF4-FFF2-40B4-BE49-F238E27FC236}">
                <a16:creationId xmlns:a16="http://schemas.microsoft.com/office/drawing/2014/main" id="{467EF0B3-BCBF-422D-B9C3-DC9E97DF8DB0}"/>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14CE4F28-DC85-4DA4-B71D-0DE2480B0FCE}"/>
              </a:ext>
            </a:extLst>
          </p:cNvPr>
          <p:cNvSpPr>
            <a:spLocks noGrp="1"/>
          </p:cNvSpPr>
          <p:nvPr>
            <p:ph type="sldNum" sz="quarter" idx="12"/>
          </p:nvPr>
        </p:nvSpPr>
        <p:spPr/>
        <p:txBody>
          <a:bodyPr/>
          <a:lstStyle>
            <a:lvl1pPr>
              <a:defRPr/>
            </a:lvl1pPr>
          </a:lstStyle>
          <a:p>
            <a:pPr>
              <a:defRPr/>
            </a:pPr>
            <a:fld id="{93457BC7-78EC-4103-B7D3-FEA56FE96DD1}" type="slidenum">
              <a:rPr lang="en-US" altLang="en-US"/>
              <a:pPr>
                <a:defRPr/>
              </a:pPr>
              <a:t>‹#›</a:t>
            </a:fld>
            <a:endParaRPr lang="en-US" altLang="en-US"/>
          </a:p>
        </p:txBody>
      </p:sp>
    </p:spTree>
    <p:extLst>
      <p:ext uri="{BB962C8B-B14F-4D97-AF65-F5344CB8AC3E}">
        <p14:creationId xmlns:p14="http://schemas.microsoft.com/office/powerpoint/2010/main" val="26665729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2901F287-B035-48A5-AE95-31119791FDFC}"/>
              </a:ext>
            </a:extLst>
          </p:cNvPr>
          <p:cNvSpPr>
            <a:spLocks noGrp="1"/>
          </p:cNvSpPr>
          <p:nvPr>
            <p:ph type="dt" sz="half" idx="10"/>
          </p:nvPr>
        </p:nvSpPr>
        <p:spPr/>
        <p:txBody>
          <a:bodyPr/>
          <a:lstStyle>
            <a:lvl1pPr>
              <a:defRPr/>
            </a:lvl1pPr>
          </a:lstStyle>
          <a:p>
            <a:pPr>
              <a:defRPr/>
            </a:pPr>
            <a:fld id="{3CD0246D-491A-4A13-85CE-C41E6DF71F5B}" type="datetime1">
              <a:rPr lang="en-US"/>
              <a:pPr>
                <a:defRPr/>
              </a:pPr>
              <a:t>8/1/2018</a:t>
            </a:fld>
            <a:endParaRPr lang="en-US"/>
          </a:p>
        </p:txBody>
      </p:sp>
      <p:sp>
        <p:nvSpPr>
          <p:cNvPr id="6" name="Footer Placeholder 4">
            <a:extLst>
              <a:ext uri="{FF2B5EF4-FFF2-40B4-BE49-F238E27FC236}">
                <a16:creationId xmlns:a16="http://schemas.microsoft.com/office/drawing/2014/main" id="{467EF0B3-BCBF-422D-B9C3-DC9E97DF8DB0}"/>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14CE4F28-DC85-4DA4-B71D-0DE2480B0FCE}"/>
              </a:ext>
            </a:extLst>
          </p:cNvPr>
          <p:cNvSpPr>
            <a:spLocks noGrp="1"/>
          </p:cNvSpPr>
          <p:nvPr>
            <p:ph type="sldNum" sz="quarter" idx="12"/>
          </p:nvPr>
        </p:nvSpPr>
        <p:spPr/>
        <p:txBody>
          <a:bodyPr/>
          <a:lstStyle>
            <a:lvl1pPr>
              <a:defRPr/>
            </a:lvl1pPr>
          </a:lstStyle>
          <a:p>
            <a:pPr>
              <a:defRPr/>
            </a:pPr>
            <a:fld id="{9DFCCA57-7D0E-4ACE-920D-02EE112B4A16}" type="slidenum">
              <a:rPr lang="en-US" altLang="en-US"/>
              <a:pPr>
                <a:defRPr/>
              </a:pPr>
              <a:t>‹#›</a:t>
            </a:fld>
            <a:endParaRPr lang="en-US" altLang="en-US"/>
          </a:p>
        </p:txBody>
      </p:sp>
    </p:spTree>
    <p:extLst>
      <p:ext uri="{BB962C8B-B14F-4D97-AF65-F5344CB8AC3E}">
        <p14:creationId xmlns:p14="http://schemas.microsoft.com/office/powerpoint/2010/main" val="7348816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2901F287-B035-48A5-AE95-31119791FDFC}"/>
              </a:ext>
            </a:extLst>
          </p:cNvPr>
          <p:cNvSpPr>
            <a:spLocks noGrp="1"/>
          </p:cNvSpPr>
          <p:nvPr>
            <p:ph type="dt" sz="half" idx="10"/>
          </p:nvPr>
        </p:nvSpPr>
        <p:spPr/>
        <p:txBody>
          <a:bodyPr/>
          <a:lstStyle>
            <a:lvl1pPr>
              <a:defRPr/>
            </a:lvl1pPr>
          </a:lstStyle>
          <a:p>
            <a:pPr>
              <a:defRPr/>
            </a:pPr>
            <a:fld id="{C6DA1EB6-1A66-43D8-9FFA-633DE89C3784}" type="datetime1">
              <a:rPr lang="en-US"/>
              <a:pPr>
                <a:defRPr/>
              </a:pPr>
              <a:t>8/1/2018</a:t>
            </a:fld>
            <a:endParaRPr lang="en-US"/>
          </a:p>
        </p:txBody>
      </p:sp>
      <p:sp>
        <p:nvSpPr>
          <p:cNvPr id="8" name="Footer Placeholder 4">
            <a:extLst>
              <a:ext uri="{FF2B5EF4-FFF2-40B4-BE49-F238E27FC236}">
                <a16:creationId xmlns:a16="http://schemas.microsoft.com/office/drawing/2014/main" id="{467EF0B3-BCBF-422D-B9C3-DC9E97DF8DB0}"/>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14CE4F28-DC85-4DA4-B71D-0DE2480B0FCE}"/>
              </a:ext>
            </a:extLst>
          </p:cNvPr>
          <p:cNvSpPr>
            <a:spLocks noGrp="1"/>
          </p:cNvSpPr>
          <p:nvPr>
            <p:ph type="sldNum" sz="quarter" idx="12"/>
          </p:nvPr>
        </p:nvSpPr>
        <p:spPr/>
        <p:txBody>
          <a:bodyPr/>
          <a:lstStyle>
            <a:lvl1pPr>
              <a:defRPr/>
            </a:lvl1pPr>
          </a:lstStyle>
          <a:p>
            <a:pPr>
              <a:defRPr/>
            </a:pPr>
            <a:fld id="{6FF98739-28FC-4EB9-AD88-962AF9C21352}" type="slidenum">
              <a:rPr lang="en-US" altLang="en-US"/>
              <a:pPr>
                <a:defRPr/>
              </a:pPr>
              <a:t>‹#›</a:t>
            </a:fld>
            <a:endParaRPr lang="en-US" altLang="en-US"/>
          </a:p>
        </p:txBody>
      </p:sp>
    </p:spTree>
    <p:extLst>
      <p:ext uri="{BB962C8B-B14F-4D97-AF65-F5344CB8AC3E}">
        <p14:creationId xmlns:p14="http://schemas.microsoft.com/office/powerpoint/2010/main" val="3571393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01F287-B035-48A5-AE95-31119791FDFC}"/>
              </a:ext>
            </a:extLst>
          </p:cNvPr>
          <p:cNvSpPr>
            <a:spLocks noGrp="1"/>
          </p:cNvSpPr>
          <p:nvPr>
            <p:ph type="dt" sz="half" idx="10"/>
          </p:nvPr>
        </p:nvSpPr>
        <p:spPr/>
        <p:txBody>
          <a:bodyPr/>
          <a:lstStyle>
            <a:lvl1pPr>
              <a:defRPr/>
            </a:lvl1pPr>
          </a:lstStyle>
          <a:p>
            <a:pPr>
              <a:defRPr/>
            </a:pPr>
            <a:fld id="{09D2D942-6719-4490-A64C-9CF592EE7BE4}" type="datetime1">
              <a:rPr lang="en-US"/>
              <a:pPr>
                <a:defRPr/>
              </a:pPr>
              <a:t>8/1/2018</a:t>
            </a:fld>
            <a:endParaRPr lang="en-US"/>
          </a:p>
        </p:txBody>
      </p:sp>
      <p:sp>
        <p:nvSpPr>
          <p:cNvPr id="4" name="Footer Placeholder 4">
            <a:extLst>
              <a:ext uri="{FF2B5EF4-FFF2-40B4-BE49-F238E27FC236}">
                <a16:creationId xmlns:a16="http://schemas.microsoft.com/office/drawing/2014/main" id="{467EF0B3-BCBF-422D-B9C3-DC9E97DF8DB0}"/>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14CE4F28-DC85-4DA4-B71D-0DE2480B0FCE}"/>
              </a:ext>
            </a:extLst>
          </p:cNvPr>
          <p:cNvSpPr>
            <a:spLocks noGrp="1"/>
          </p:cNvSpPr>
          <p:nvPr>
            <p:ph type="sldNum" sz="quarter" idx="12"/>
          </p:nvPr>
        </p:nvSpPr>
        <p:spPr/>
        <p:txBody>
          <a:bodyPr/>
          <a:lstStyle>
            <a:lvl1pPr>
              <a:defRPr/>
            </a:lvl1pPr>
          </a:lstStyle>
          <a:p>
            <a:pPr>
              <a:defRPr/>
            </a:pPr>
            <a:fld id="{B1DA31E7-511C-4204-A04D-F2F9705D2CA6}" type="slidenum">
              <a:rPr lang="en-US" altLang="en-US"/>
              <a:pPr>
                <a:defRPr/>
              </a:pPr>
              <a:t>‹#›</a:t>
            </a:fld>
            <a:endParaRPr lang="en-US" altLang="en-US"/>
          </a:p>
        </p:txBody>
      </p:sp>
    </p:spTree>
    <p:extLst>
      <p:ext uri="{BB962C8B-B14F-4D97-AF65-F5344CB8AC3E}">
        <p14:creationId xmlns:p14="http://schemas.microsoft.com/office/powerpoint/2010/main" val="42493947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2901F287-B035-48A5-AE95-31119791FDFC}"/>
              </a:ext>
            </a:extLst>
          </p:cNvPr>
          <p:cNvSpPr>
            <a:spLocks noGrp="1"/>
          </p:cNvSpPr>
          <p:nvPr>
            <p:ph type="dt" sz="half" idx="10"/>
          </p:nvPr>
        </p:nvSpPr>
        <p:spPr/>
        <p:txBody>
          <a:bodyPr/>
          <a:lstStyle>
            <a:lvl1pPr>
              <a:defRPr/>
            </a:lvl1pPr>
          </a:lstStyle>
          <a:p>
            <a:pPr>
              <a:defRPr/>
            </a:pPr>
            <a:fld id="{9CABA6E8-34AC-4949-AD3F-424F0F3534C8}" type="datetime1">
              <a:rPr lang="en-US"/>
              <a:pPr>
                <a:defRPr/>
              </a:pPr>
              <a:t>8/1/2018</a:t>
            </a:fld>
            <a:endParaRPr lang="en-US"/>
          </a:p>
        </p:txBody>
      </p:sp>
      <p:sp>
        <p:nvSpPr>
          <p:cNvPr id="3" name="Footer Placeholder 4">
            <a:extLst>
              <a:ext uri="{FF2B5EF4-FFF2-40B4-BE49-F238E27FC236}">
                <a16:creationId xmlns:a16="http://schemas.microsoft.com/office/drawing/2014/main" id="{467EF0B3-BCBF-422D-B9C3-DC9E97DF8DB0}"/>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14CE4F28-DC85-4DA4-B71D-0DE2480B0FCE}"/>
              </a:ext>
            </a:extLst>
          </p:cNvPr>
          <p:cNvSpPr>
            <a:spLocks noGrp="1"/>
          </p:cNvSpPr>
          <p:nvPr>
            <p:ph type="sldNum" sz="quarter" idx="12"/>
          </p:nvPr>
        </p:nvSpPr>
        <p:spPr/>
        <p:txBody>
          <a:bodyPr/>
          <a:lstStyle>
            <a:lvl1pPr>
              <a:defRPr/>
            </a:lvl1pPr>
          </a:lstStyle>
          <a:p>
            <a:pPr>
              <a:defRPr/>
            </a:pPr>
            <a:fld id="{10CA5186-4FD8-44E6-8C61-48B33E109F0D}" type="slidenum">
              <a:rPr lang="en-US" altLang="en-US"/>
              <a:pPr>
                <a:defRPr/>
              </a:pPr>
              <a:t>‹#›</a:t>
            </a:fld>
            <a:endParaRPr lang="en-US" altLang="en-US"/>
          </a:p>
        </p:txBody>
      </p:sp>
    </p:spTree>
    <p:extLst>
      <p:ext uri="{BB962C8B-B14F-4D97-AF65-F5344CB8AC3E}">
        <p14:creationId xmlns:p14="http://schemas.microsoft.com/office/powerpoint/2010/main" val="24540276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2901F287-B035-48A5-AE95-31119791FDFC}"/>
              </a:ext>
            </a:extLst>
          </p:cNvPr>
          <p:cNvSpPr>
            <a:spLocks noGrp="1"/>
          </p:cNvSpPr>
          <p:nvPr>
            <p:ph type="dt" sz="half" idx="10"/>
          </p:nvPr>
        </p:nvSpPr>
        <p:spPr/>
        <p:txBody>
          <a:bodyPr/>
          <a:lstStyle>
            <a:lvl1pPr>
              <a:defRPr/>
            </a:lvl1pPr>
          </a:lstStyle>
          <a:p>
            <a:pPr>
              <a:defRPr/>
            </a:pPr>
            <a:fld id="{C0A301E7-9637-4FDC-9CE4-20A33B177F05}" type="datetime1">
              <a:rPr lang="en-US"/>
              <a:pPr>
                <a:defRPr/>
              </a:pPr>
              <a:t>8/1/2018</a:t>
            </a:fld>
            <a:endParaRPr lang="en-US"/>
          </a:p>
        </p:txBody>
      </p:sp>
      <p:sp>
        <p:nvSpPr>
          <p:cNvPr id="6" name="Footer Placeholder 4">
            <a:extLst>
              <a:ext uri="{FF2B5EF4-FFF2-40B4-BE49-F238E27FC236}">
                <a16:creationId xmlns:a16="http://schemas.microsoft.com/office/drawing/2014/main" id="{467EF0B3-BCBF-422D-B9C3-DC9E97DF8DB0}"/>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14CE4F28-DC85-4DA4-B71D-0DE2480B0FCE}"/>
              </a:ext>
            </a:extLst>
          </p:cNvPr>
          <p:cNvSpPr>
            <a:spLocks noGrp="1"/>
          </p:cNvSpPr>
          <p:nvPr>
            <p:ph type="sldNum" sz="quarter" idx="12"/>
          </p:nvPr>
        </p:nvSpPr>
        <p:spPr/>
        <p:txBody>
          <a:bodyPr/>
          <a:lstStyle>
            <a:lvl1pPr>
              <a:defRPr/>
            </a:lvl1pPr>
          </a:lstStyle>
          <a:p>
            <a:pPr>
              <a:defRPr/>
            </a:pPr>
            <a:fld id="{04C6472B-C480-4FFC-8C09-D5AE5D25C577}" type="slidenum">
              <a:rPr lang="en-US" altLang="en-US"/>
              <a:pPr>
                <a:defRPr/>
              </a:pPr>
              <a:t>‹#›</a:t>
            </a:fld>
            <a:endParaRPr lang="en-US" altLang="en-US"/>
          </a:p>
        </p:txBody>
      </p:sp>
    </p:spTree>
    <p:extLst>
      <p:ext uri="{BB962C8B-B14F-4D97-AF65-F5344CB8AC3E}">
        <p14:creationId xmlns:p14="http://schemas.microsoft.com/office/powerpoint/2010/main" val="3615565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330743-D5F2-4192-BDEA-BFBA54AD24B7}" type="datetimeFigureOut">
              <a:rPr lang="en-US" smtClean="0"/>
              <a:t>8/1/2018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AEF746-C8D5-4600-8F45-AB4A5E1E6A91}" type="slidenum">
              <a:rPr lang="en-US" smtClean="0"/>
              <a:t>‹#›</a:t>
            </a:fld>
            <a:endParaRPr lang="en-US"/>
          </a:p>
        </p:txBody>
      </p:sp>
    </p:spTree>
    <p:extLst>
      <p:ext uri="{BB962C8B-B14F-4D97-AF65-F5344CB8AC3E}">
        <p14:creationId xmlns:p14="http://schemas.microsoft.com/office/powerpoint/2010/main" val="13221536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2901F287-B035-48A5-AE95-31119791FDFC}"/>
              </a:ext>
            </a:extLst>
          </p:cNvPr>
          <p:cNvSpPr>
            <a:spLocks noGrp="1"/>
          </p:cNvSpPr>
          <p:nvPr>
            <p:ph type="dt" sz="half" idx="10"/>
          </p:nvPr>
        </p:nvSpPr>
        <p:spPr/>
        <p:txBody>
          <a:bodyPr/>
          <a:lstStyle>
            <a:lvl1pPr>
              <a:defRPr/>
            </a:lvl1pPr>
          </a:lstStyle>
          <a:p>
            <a:pPr>
              <a:defRPr/>
            </a:pPr>
            <a:fld id="{1B54ECB4-AC45-4928-9CC3-25AB6A9FB375}" type="datetime1">
              <a:rPr lang="en-US"/>
              <a:pPr>
                <a:defRPr/>
              </a:pPr>
              <a:t>8/1/2018</a:t>
            </a:fld>
            <a:endParaRPr lang="en-US"/>
          </a:p>
        </p:txBody>
      </p:sp>
      <p:sp>
        <p:nvSpPr>
          <p:cNvPr id="6" name="Footer Placeholder 4">
            <a:extLst>
              <a:ext uri="{FF2B5EF4-FFF2-40B4-BE49-F238E27FC236}">
                <a16:creationId xmlns:a16="http://schemas.microsoft.com/office/drawing/2014/main" id="{467EF0B3-BCBF-422D-B9C3-DC9E97DF8DB0}"/>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14CE4F28-DC85-4DA4-B71D-0DE2480B0FCE}"/>
              </a:ext>
            </a:extLst>
          </p:cNvPr>
          <p:cNvSpPr>
            <a:spLocks noGrp="1"/>
          </p:cNvSpPr>
          <p:nvPr>
            <p:ph type="sldNum" sz="quarter" idx="12"/>
          </p:nvPr>
        </p:nvSpPr>
        <p:spPr/>
        <p:txBody>
          <a:bodyPr/>
          <a:lstStyle>
            <a:lvl1pPr>
              <a:defRPr/>
            </a:lvl1pPr>
          </a:lstStyle>
          <a:p>
            <a:pPr>
              <a:defRPr/>
            </a:pPr>
            <a:fld id="{6B469C69-0866-4C5C-BC60-A5A1EBE1A469}" type="slidenum">
              <a:rPr lang="en-US" altLang="en-US"/>
              <a:pPr>
                <a:defRPr/>
              </a:pPr>
              <a:t>‹#›</a:t>
            </a:fld>
            <a:endParaRPr lang="en-US" altLang="en-US"/>
          </a:p>
        </p:txBody>
      </p:sp>
    </p:spTree>
    <p:extLst>
      <p:ext uri="{BB962C8B-B14F-4D97-AF65-F5344CB8AC3E}">
        <p14:creationId xmlns:p14="http://schemas.microsoft.com/office/powerpoint/2010/main" val="16371368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01F287-B035-48A5-AE95-31119791FDFC}"/>
              </a:ext>
            </a:extLst>
          </p:cNvPr>
          <p:cNvSpPr>
            <a:spLocks noGrp="1"/>
          </p:cNvSpPr>
          <p:nvPr>
            <p:ph type="dt" sz="half" idx="10"/>
          </p:nvPr>
        </p:nvSpPr>
        <p:spPr/>
        <p:txBody>
          <a:bodyPr/>
          <a:lstStyle>
            <a:lvl1pPr>
              <a:defRPr/>
            </a:lvl1pPr>
          </a:lstStyle>
          <a:p>
            <a:pPr>
              <a:defRPr/>
            </a:pPr>
            <a:fld id="{006D4F4F-BA4D-4682-AD27-AC8792995249}" type="datetime1">
              <a:rPr lang="en-US"/>
              <a:pPr>
                <a:defRPr/>
              </a:pPr>
              <a:t>8/1/2018</a:t>
            </a:fld>
            <a:endParaRPr lang="en-US"/>
          </a:p>
        </p:txBody>
      </p:sp>
      <p:sp>
        <p:nvSpPr>
          <p:cNvPr id="5" name="Footer Placeholder 4">
            <a:extLst>
              <a:ext uri="{FF2B5EF4-FFF2-40B4-BE49-F238E27FC236}">
                <a16:creationId xmlns:a16="http://schemas.microsoft.com/office/drawing/2014/main" id="{467EF0B3-BCBF-422D-B9C3-DC9E97DF8DB0}"/>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14CE4F28-DC85-4DA4-B71D-0DE2480B0FCE}"/>
              </a:ext>
            </a:extLst>
          </p:cNvPr>
          <p:cNvSpPr>
            <a:spLocks noGrp="1"/>
          </p:cNvSpPr>
          <p:nvPr>
            <p:ph type="sldNum" sz="quarter" idx="12"/>
          </p:nvPr>
        </p:nvSpPr>
        <p:spPr/>
        <p:txBody>
          <a:bodyPr/>
          <a:lstStyle>
            <a:lvl1pPr>
              <a:defRPr/>
            </a:lvl1pPr>
          </a:lstStyle>
          <a:p>
            <a:pPr>
              <a:defRPr/>
            </a:pPr>
            <a:fld id="{733F18CA-9D59-4CD7-9CDF-8494D527E96D}" type="slidenum">
              <a:rPr lang="en-US" altLang="en-US"/>
              <a:pPr>
                <a:defRPr/>
              </a:pPr>
              <a:t>‹#›</a:t>
            </a:fld>
            <a:endParaRPr lang="en-US" altLang="en-US"/>
          </a:p>
        </p:txBody>
      </p:sp>
    </p:spTree>
    <p:extLst>
      <p:ext uri="{BB962C8B-B14F-4D97-AF65-F5344CB8AC3E}">
        <p14:creationId xmlns:p14="http://schemas.microsoft.com/office/powerpoint/2010/main" val="14413369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01F287-B035-48A5-AE95-31119791FDFC}"/>
              </a:ext>
            </a:extLst>
          </p:cNvPr>
          <p:cNvSpPr>
            <a:spLocks noGrp="1"/>
          </p:cNvSpPr>
          <p:nvPr>
            <p:ph type="dt" sz="half" idx="10"/>
          </p:nvPr>
        </p:nvSpPr>
        <p:spPr/>
        <p:txBody>
          <a:bodyPr/>
          <a:lstStyle>
            <a:lvl1pPr>
              <a:defRPr/>
            </a:lvl1pPr>
          </a:lstStyle>
          <a:p>
            <a:pPr>
              <a:defRPr/>
            </a:pPr>
            <a:fld id="{AA52824A-21D7-4130-8D1E-6C22217AF093}" type="datetime1">
              <a:rPr lang="en-US"/>
              <a:pPr>
                <a:defRPr/>
              </a:pPr>
              <a:t>8/1/2018</a:t>
            </a:fld>
            <a:endParaRPr lang="en-US"/>
          </a:p>
        </p:txBody>
      </p:sp>
      <p:sp>
        <p:nvSpPr>
          <p:cNvPr id="5" name="Footer Placeholder 4">
            <a:extLst>
              <a:ext uri="{FF2B5EF4-FFF2-40B4-BE49-F238E27FC236}">
                <a16:creationId xmlns:a16="http://schemas.microsoft.com/office/drawing/2014/main" id="{467EF0B3-BCBF-422D-B9C3-DC9E97DF8DB0}"/>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14CE4F28-DC85-4DA4-B71D-0DE2480B0FCE}"/>
              </a:ext>
            </a:extLst>
          </p:cNvPr>
          <p:cNvSpPr>
            <a:spLocks noGrp="1"/>
          </p:cNvSpPr>
          <p:nvPr>
            <p:ph type="sldNum" sz="quarter" idx="12"/>
          </p:nvPr>
        </p:nvSpPr>
        <p:spPr/>
        <p:txBody>
          <a:bodyPr/>
          <a:lstStyle>
            <a:lvl1pPr>
              <a:defRPr/>
            </a:lvl1pPr>
          </a:lstStyle>
          <a:p>
            <a:pPr>
              <a:defRPr/>
            </a:pPr>
            <a:fld id="{C265232C-5483-45CC-9786-1071A632C941}" type="slidenum">
              <a:rPr lang="en-US" altLang="en-US"/>
              <a:pPr>
                <a:defRPr/>
              </a:pPr>
              <a:t>‹#›</a:t>
            </a:fld>
            <a:endParaRPr lang="en-US" altLang="en-US"/>
          </a:p>
        </p:txBody>
      </p:sp>
    </p:spTree>
    <p:extLst>
      <p:ext uri="{BB962C8B-B14F-4D97-AF65-F5344CB8AC3E}">
        <p14:creationId xmlns:p14="http://schemas.microsoft.com/office/powerpoint/2010/main" val="2262033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4330743-D5F2-4192-BDEA-BFBA54AD24B7}" type="datetimeFigureOut">
              <a:rPr lang="en-US" smtClean="0"/>
              <a:t>8/1/2018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AEF746-C8D5-4600-8F45-AB4A5E1E6A91}" type="slidenum">
              <a:rPr lang="en-US" smtClean="0"/>
              <a:t>‹#›</a:t>
            </a:fld>
            <a:endParaRPr lang="en-US"/>
          </a:p>
        </p:txBody>
      </p:sp>
    </p:spTree>
    <p:extLst>
      <p:ext uri="{BB962C8B-B14F-4D97-AF65-F5344CB8AC3E}">
        <p14:creationId xmlns:p14="http://schemas.microsoft.com/office/powerpoint/2010/main" val="1250718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4330743-D5F2-4192-BDEA-BFBA54AD24B7}" type="datetimeFigureOut">
              <a:rPr lang="en-US" smtClean="0"/>
              <a:t>8/1/2018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AEF746-C8D5-4600-8F45-AB4A5E1E6A91}" type="slidenum">
              <a:rPr lang="en-US" smtClean="0"/>
              <a:t>‹#›</a:t>
            </a:fld>
            <a:endParaRPr lang="en-US"/>
          </a:p>
        </p:txBody>
      </p:sp>
    </p:spTree>
    <p:extLst>
      <p:ext uri="{BB962C8B-B14F-4D97-AF65-F5344CB8AC3E}">
        <p14:creationId xmlns:p14="http://schemas.microsoft.com/office/powerpoint/2010/main" val="3696144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4330743-D5F2-4192-BDEA-BFBA54AD24B7}" type="datetimeFigureOut">
              <a:rPr lang="en-US" smtClean="0"/>
              <a:t>8/1/2018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AEF746-C8D5-4600-8F45-AB4A5E1E6A91}" type="slidenum">
              <a:rPr lang="en-US" smtClean="0"/>
              <a:t>‹#›</a:t>
            </a:fld>
            <a:endParaRPr lang="en-US"/>
          </a:p>
        </p:txBody>
      </p:sp>
    </p:spTree>
    <p:extLst>
      <p:ext uri="{BB962C8B-B14F-4D97-AF65-F5344CB8AC3E}">
        <p14:creationId xmlns:p14="http://schemas.microsoft.com/office/powerpoint/2010/main" val="1805302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4330743-D5F2-4192-BDEA-BFBA54AD24B7}" type="datetimeFigureOut">
              <a:rPr lang="en-US" smtClean="0"/>
              <a:t>8/1/2018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AEF746-C8D5-4600-8F45-AB4A5E1E6A91}" type="slidenum">
              <a:rPr lang="en-US" smtClean="0"/>
              <a:t>‹#›</a:t>
            </a:fld>
            <a:endParaRPr lang="en-US"/>
          </a:p>
        </p:txBody>
      </p:sp>
    </p:spTree>
    <p:extLst>
      <p:ext uri="{BB962C8B-B14F-4D97-AF65-F5344CB8AC3E}">
        <p14:creationId xmlns:p14="http://schemas.microsoft.com/office/powerpoint/2010/main" val="2933340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330743-D5F2-4192-BDEA-BFBA54AD24B7}" type="datetimeFigureOut">
              <a:rPr lang="en-US" smtClean="0"/>
              <a:t>8/1/2018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AEF746-C8D5-4600-8F45-AB4A5E1E6A91}" type="slidenum">
              <a:rPr lang="en-US" smtClean="0"/>
              <a:t>‹#›</a:t>
            </a:fld>
            <a:endParaRPr lang="en-US"/>
          </a:p>
        </p:txBody>
      </p:sp>
    </p:spTree>
    <p:extLst>
      <p:ext uri="{BB962C8B-B14F-4D97-AF65-F5344CB8AC3E}">
        <p14:creationId xmlns:p14="http://schemas.microsoft.com/office/powerpoint/2010/main" val="23393838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4330743-D5F2-4192-BDEA-BFBA54AD24B7}" type="datetimeFigureOut">
              <a:rPr lang="en-US" smtClean="0"/>
              <a:t>8/1/2018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AEF746-C8D5-4600-8F45-AB4A5E1E6A91}" type="slidenum">
              <a:rPr lang="en-US" smtClean="0"/>
              <a:t>‹#›</a:t>
            </a:fld>
            <a:endParaRPr lang="en-US"/>
          </a:p>
        </p:txBody>
      </p:sp>
    </p:spTree>
    <p:extLst>
      <p:ext uri="{BB962C8B-B14F-4D97-AF65-F5344CB8AC3E}">
        <p14:creationId xmlns:p14="http://schemas.microsoft.com/office/powerpoint/2010/main" val="3214225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4330743-D5F2-4192-BDEA-BFBA54AD24B7}" type="datetimeFigureOut">
              <a:rPr lang="en-US" smtClean="0"/>
              <a:t>8/1/2018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AEF746-C8D5-4600-8F45-AB4A5E1E6A91}" type="slidenum">
              <a:rPr lang="en-US" smtClean="0"/>
              <a:t>‹#›</a:t>
            </a:fld>
            <a:endParaRPr lang="en-US"/>
          </a:p>
        </p:txBody>
      </p:sp>
    </p:spTree>
    <p:extLst>
      <p:ext uri="{BB962C8B-B14F-4D97-AF65-F5344CB8AC3E}">
        <p14:creationId xmlns:p14="http://schemas.microsoft.com/office/powerpoint/2010/main" val="441888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330743-D5F2-4192-BDEA-BFBA54AD24B7}" type="datetimeFigureOut">
              <a:rPr lang="en-US" smtClean="0"/>
              <a:t>8/1/2018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AEF746-C8D5-4600-8F45-AB4A5E1E6A91}" type="slidenum">
              <a:rPr lang="en-US" smtClean="0"/>
              <a:t>‹#›</a:t>
            </a:fld>
            <a:endParaRPr lang="en-US"/>
          </a:p>
        </p:txBody>
      </p:sp>
    </p:spTree>
    <p:extLst>
      <p:ext uri="{BB962C8B-B14F-4D97-AF65-F5344CB8AC3E}">
        <p14:creationId xmlns:p14="http://schemas.microsoft.com/office/powerpoint/2010/main" val="26496716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2901F287-B035-48A5-AE95-31119791FDFC}"/>
              </a:ext>
            </a:extLst>
          </p:cNvPr>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0E69FFAA-6E5E-46C0-A0E8-95F7B00061CD}" type="datetime1">
              <a:rPr lang="en-US"/>
              <a:pPr>
                <a:defRPr/>
              </a:pPr>
              <a:t>8/1/2018</a:t>
            </a:fld>
            <a:endParaRPr lang="en-US"/>
          </a:p>
        </p:txBody>
      </p:sp>
      <p:sp>
        <p:nvSpPr>
          <p:cNvPr id="5" name="Footer Placeholder 4">
            <a:extLst>
              <a:ext uri="{FF2B5EF4-FFF2-40B4-BE49-F238E27FC236}">
                <a16:creationId xmlns:a16="http://schemas.microsoft.com/office/drawing/2014/main" id="{467EF0B3-BCBF-422D-B9C3-DC9E97DF8DB0}"/>
              </a:ext>
            </a:extLst>
          </p:cNvPr>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a:extLst>
              <a:ext uri="{FF2B5EF4-FFF2-40B4-BE49-F238E27FC236}">
                <a16:creationId xmlns:a16="http://schemas.microsoft.com/office/drawing/2014/main" id="{14CE4F28-DC85-4DA4-B71D-0DE2480B0FCE}"/>
              </a:ext>
            </a:extLst>
          </p:cNvPr>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5339F1C0-81EF-4326-AA01-F5C2595D8CEC}" type="slidenum">
              <a:rPr lang="en-US" altLang="en-US"/>
              <a:pPr>
                <a:defRPr/>
              </a:pPr>
              <a:t>‹#›</a:t>
            </a:fld>
            <a:endParaRPr lang="en-US" altLang="en-US"/>
          </a:p>
        </p:txBody>
      </p:sp>
    </p:spTree>
    <p:extLst>
      <p:ext uri="{BB962C8B-B14F-4D97-AF65-F5344CB8AC3E}">
        <p14:creationId xmlns:p14="http://schemas.microsoft.com/office/powerpoint/2010/main" val="8583911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Arial" charset="0"/>
        </a:defRPr>
      </a:lvl2pPr>
      <a:lvl3pPr algn="ctr" rtl="0" eaLnBrk="0" fontAlgn="base" hangingPunct="0">
        <a:spcBef>
          <a:spcPct val="0"/>
        </a:spcBef>
        <a:spcAft>
          <a:spcPct val="0"/>
        </a:spcAft>
        <a:defRPr sz="4400">
          <a:solidFill>
            <a:schemeClr val="tx1"/>
          </a:solidFill>
          <a:latin typeface="Arial" charset="0"/>
        </a:defRPr>
      </a:lvl3pPr>
      <a:lvl4pPr algn="ctr" rtl="0" eaLnBrk="0" fontAlgn="base" hangingPunct="0">
        <a:spcBef>
          <a:spcPct val="0"/>
        </a:spcBef>
        <a:spcAft>
          <a:spcPct val="0"/>
        </a:spcAft>
        <a:defRPr sz="4400">
          <a:solidFill>
            <a:schemeClr val="tx1"/>
          </a:solidFill>
          <a:latin typeface="Arial" charset="0"/>
        </a:defRPr>
      </a:lvl4pPr>
      <a:lvl5pPr algn="ctr" rtl="0" eaLnBrk="0" fontAlgn="base" hangingPunct="0">
        <a:spcBef>
          <a:spcPct val="0"/>
        </a:spcBef>
        <a:spcAft>
          <a:spcPct val="0"/>
        </a:spcAft>
        <a:defRPr sz="4400">
          <a:solidFill>
            <a:schemeClr val="tx1"/>
          </a:solidFill>
          <a:latin typeface="Arial" charset="0"/>
        </a:defRPr>
      </a:lvl5pPr>
      <a:lvl6pPr marL="457200" algn="ctr" rtl="0" fontAlgn="base">
        <a:spcBef>
          <a:spcPct val="0"/>
        </a:spcBef>
        <a:spcAft>
          <a:spcPct val="0"/>
        </a:spcAft>
        <a:defRPr sz="4400">
          <a:solidFill>
            <a:schemeClr val="tx1"/>
          </a:solidFill>
          <a:latin typeface="Arial" charset="0"/>
        </a:defRPr>
      </a:lvl6pPr>
      <a:lvl7pPr marL="914400" algn="ctr" rtl="0" fontAlgn="base">
        <a:spcBef>
          <a:spcPct val="0"/>
        </a:spcBef>
        <a:spcAft>
          <a:spcPct val="0"/>
        </a:spcAft>
        <a:defRPr sz="4400">
          <a:solidFill>
            <a:schemeClr val="tx1"/>
          </a:solidFill>
          <a:latin typeface="Arial" charset="0"/>
        </a:defRPr>
      </a:lvl7pPr>
      <a:lvl8pPr marL="1371600" algn="ctr" rtl="0" fontAlgn="base">
        <a:spcBef>
          <a:spcPct val="0"/>
        </a:spcBef>
        <a:spcAft>
          <a:spcPct val="0"/>
        </a:spcAft>
        <a:defRPr sz="4400">
          <a:solidFill>
            <a:schemeClr val="tx1"/>
          </a:solidFill>
          <a:latin typeface="Arial" charset="0"/>
        </a:defRPr>
      </a:lvl8pPr>
      <a:lvl9pPr marL="1828800" algn="ctr" rtl="0" fontAlgn="base">
        <a:spcBef>
          <a:spcPct val="0"/>
        </a:spcBef>
        <a:spcAft>
          <a:spcPct val="0"/>
        </a:spcAft>
        <a:defRPr sz="4400">
          <a:solidFill>
            <a:schemeClr val="tx1"/>
          </a:solidFill>
          <a:latin typeface="Arial"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hyperlink" Target="https://pfd.alaska.gov/"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hyperlink" Target="http://live.laborstats.alaska.gov/pop/index.cfm" TargetMode="External"/><Relationship Id="rId3" Type="http://schemas.openxmlformats.org/officeDocument/2006/relationships/hyperlink" Target="http://live.laborstats.alaska.gov/pop/projections.cfm" TargetMode="External"/><Relationship Id="rId7" Type="http://schemas.openxmlformats.org/officeDocument/2006/relationships/hyperlink" Target="http://live.laborstats.alaska.gov/pop/popestpub.cfm" TargetMode="External"/><Relationship Id="rId12"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hyperlink" Target="http://labor.alaska.gov/trends/aug12.pdf" TargetMode="External"/><Relationship Id="rId5" Type="http://schemas.openxmlformats.org/officeDocument/2006/relationships/hyperlink" Target="http://live.laborstats.alaska.gov/pop/migration.cfm" TargetMode="External"/><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hyperlink" Target="http://labor.alaska.gov/trends/mar18.pdf" TargetMode="External"/><Relationship Id="rId1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s://www2.census.gov/programs-surveys/decennial/2020/program-management/planning-docs/2020-oper-plan-exec-summ-2.pdf" TargetMode="External"/><Relationship Id="rId7" Type="http://schemas.openxmlformats.org/officeDocument/2006/relationships/hyperlink" Target="https://www2.census.gov/programs-surveys/decennial/2020/program-management/memo-series/2020-memo-2018_02_questionnaire.pdf"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hyperlink" Target="http://live.laborstats.alaska.gov/cen/Alaska2020Census.cfm" TargetMode="Externa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hyperlink" Target="http://live.laborstats.alaska.gov/pop/" TargetMode="External"/><Relationship Id="rId3" Type="http://schemas.openxmlformats.org/officeDocument/2006/relationships/image" Target="../media/image1.png"/><Relationship Id="rId7" Type="http://schemas.openxmlformats.org/officeDocument/2006/relationships/hyperlink" Target="https://pfd.alaska.gov/Division-Info/Annual-Reports"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hyperlink" Target="https://pfd.alaska.gov/" TargetMode="External"/><Relationship Id="rId11" Type="http://schemas.openxmlformats.org/officeDocument/2006/relationships/hyperlink" Target="http://live.laborstats.alaska.gov/cen/Alaska2020Census.cfm" TargetMode="External"/><Relationship Id="rId5" Type="http://schemas.openxmlformats.org/officeDocument/2006/relationships/hyperlink" Target="https://laborstats.alaska.gov/" TargetMode="External"/><Relationship Id="rId10" Type="http://schemas.openxmlformats.org/officeDocument/2006/relationships/hyperlink" Target="https://www.forakergroup.org/index.php/sector-voice/ensuring-good-census-data/" TargetMode="External"/><Relationship Id="rId4" Type="http://schemas.openxmlformats.org/officeDocument/2006/relationships/hyperlink" Target="mailto:eddie.hunsinger@alaska.gov" TargetMode="External"/><Relationship Id="rId9" Type="http://schemas.openxmlformats.org/officeDocument/2006/relationships/hyperlink" Target="http://live.laborstats.alaska.gov/pop/migration.cf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C3A93-74ED-4819-997F-A652FD195220}"/>
              </a:ext>
            </a:extLst>
          </p:cNvPr>
          <p:cNvSpPr>
            <a:spLocks noGrp="1"/>
          </p:cNvSpPr>
          <p:nvPr>
            <p:ph type="ctrTitle"/>
          </p:nvPr>
        </p:nvSpPr>
        <p:spPr/>
        <p:txBody>
          <a:bodyPr rtlCol="0">
            <a:normAutofit fontScale="90000"/>
          </a:bodyPr>
          <a:lstStyle/>
          <a:p>
            <a:pPr eaLnBrk="1" fontAlgn="auto" hangingPunct="1">
              <a:spcAft>
                <a:spcPts val="0"/>
              </a:spcAft>
              <a:defRPr/>
            </a:pPr>
            <a:r>
              <a:rPr lang="en-US" b="1" dirty="0">
                <a:solidFill>
                  <a:schemeClr val="accent6">
                    <a:lumMod val="75000"/>
                  </a:schemeClr>
                </a:solidFill>
                <a:effectLst>
                  <a:outerShdw blurRad="38100" dist="38100" dir="2700000" algn="tl">
                    <a:srgbClr val="000000">
                      <a:alpha val="43137"/>
                    </a:srgbClr>
                  </a:outerShdw>
                </a:effectLst>
              </a:rPr>
              <a:t>Will Administrative Data Save</a:t>
            </a:r>
            <a:br>
              <a:rPr lang="en-US" b="1" dirty="0">
                <a:solidFill>
                  <a:schemeClr val="accent6">
                    <a:lumMod val="75000"/>
                  </a:schemeClr>
                </a:solidFill>
                <a:effectLst>
                  <a:outerShdw blurRad="38100" dist="38100" dir="2700000" algn="tl">
                    <a:srgbClr val="000000">
                      <a:alpha val="43137"/>
                    </a:srgbClr>
                  </a:outerShdw>
                </a:effectLst>
              </a:rPr>
            </a:br>
            <a:r>
              <a:rPr lang="en-US" b="1" dirty="0">
                <a:solidFill>
                  <a:schemeClr val="accent6">
                    <a:lumMod val="75000"/>
                  </a:schemeClr>
                </a:solidFill>
                <a:effectLst>
                  <a:outerShdw blurRad="38100" dist="38100" dir="2700000" algn="tl">
                    <a:srgbClr val="000000">
                      <a:alpha val="43137"/>
                    </a:srgbClr>
                  </a:outerShdw>
                </a:effectLst>
              </a:rPr>
              <a:t>Government Surveys? </a:t>
            </a:r>
            <a:br>
              <a:rPr lang="en-US" b="1" dirty="0">
                <a:solidFill>
                  <a:schemeClr val="accent6">
                    <a:lumMod val="75000"/>
                  </a:schemeClr>
                </a:solidFill>
                <a:effectLst>
                  <a:outerShdw blurRad="38100" dist="38100" dir="2700000" algn="tl">
                    <a:srgbClr val="000000">
                      <a:alpha val="43137"/>
                    </a:srgbClr>
                  </a:outerShdw>
                </a:effectLst>
              </a:rPr>
            </a:br>
            <a:r>
              <a:rPr lang="en-US" b="1" dirty="0">
                <a:solidFill>
                  <a:schemeClr val="tx2">
                    <a:lumMod val="60000"/>
                    <a:lumOff val="40000"/>
                  </a:schemeClr>
                </a:solidFill>
                <a:effectLst>
                  <a:outerShdw blurRad="38100" dist="38100" dir="2700000" algn="tl">
                    <a:srgbClr val="000000">
                      <a:alpha val="43137"/>
                    </a:srgbClr>
                  </a:outerShdw>
                </a:effectLst>
              </a:rPr>
              <a:t>A View From Alaska</a:t>
            </a:r>
          </a:p>
        </p:txBody>
      </p:sp>
      <p:sp>
        <p:nvSpPr>
          <p:cNvPr id="4099" name="Subtitle 2"/>
          <p:cNvSpPr>
            <a:spLocks noGrp="1"/>
          </p:cNvSpPr>
          <p:nvPr>
            <p:ph type="subTitle" idx="1"/>
          </p:nvPr>
        </p:nvSpPr>
        <p:spPr>
          <a:xfrm>
            <a:off x="1766454" y="4632767"/>
            <a:ext cx="8659092" cy="1229870"/>
          </a:xfrm>
        </p:spPr>
        <p:txBody>
          <a:bodyPr/>
          <a:lstStyle/>
          <a:p>
            <a:pPr eaLnBrk="1" hangingPunct="1"/>
            <a:r>
              <a:rPr lang="en-US" altLang="en-US" sz="2400" dirty="0">
                <a:solidFill>
                  <a:schemeClr val="tx1"/>
                </a:solidFill>
              </a:rPr>
              <a:t>Eddie Hunsinger, State Demographer</a:t>
            </a:r>
          </a:p>
          <a:p>
            <a:pPr eaLnBrk="1" hangingPunct="1"/>
            <a:r>
              <a:rPr lang="en-US" altLang="en-US" sz="2400" dirty="0">
                <a:solidFill>
                  <a:schemeClr val="tx1"/>
                </a:solidFill>
              </a:rPr>
              <a:t>Alaska Department of Labor and Workforce Development</a:t>
            </a:r>
          </a:p>
        </p:txBody>
      </p:sp>
      <p:sp>
        <p:nvSpPr>
          <p:cNvPr id="4100" name="Title 1"/>
          <p:cNvSpPr txBox="1">
            <a:spLocks/>
          </p:cNvSpPr>
          <p:nvPr/>
        </p:nvSpPr>
        <p:spPr bwMode="auto">
          <a:xfrm>
            <a:off x="2209800" y="609601"/>
            <a:ext cx="7772400"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a:lnSpc>
                <a:spcPts val="3400"/>
              </a:lnSpc>
              <a:spcBef>
                <a:spcPct val="0"/>
              </a:spcBef>
              <a:buNone/>
            </a:pPr>
            <a:r>
              <a:rPr lang="en-US" altLang="en-US" sz="2400" dirty="0"/>
              <a:t>Joint Statistical Meetings - July 2018</a:t>
            </a:r>
          </a:p>
        </p:txBody>
      </p:sp>
      <p:pic>
        <p:nvPicPr>
          <p:cNvPr id="4101" name="Picture 2" descr="C:\Documents and Settings\brocejh\Desktop\JOBS-4c.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359" y="5862637"/>
            <a:ext cx="188595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1553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p:cNvPr>
          <p:cNvPicPr>
            <a:picLocks noChangeAspect="1"/>
          </p:cNvPicPr>
          <p:nvPr/>
        </p:nvPicPr>
        <p:blipFill>
          <a:blip r:embed="rId4"/>
          <a:stretch>
            <a:fillRect/>
          </a:stretch>
        </p:blipFill>
        <p:spPr>
          <a:xfrm>
            <a:off x="2606040" y="412870"/>
            <a:ext cx="7015163" cy="6043613"/>
          </a:xfrm>
          <a:prstGeom prst="rect">
            <a:avLst/>
          </a:prstGeom>
          <a:ln>
            <a:solidFill>
              <a:schemeClr val="tx1"/>
            </a:solidFill>
          </a:ln>
        </p:spPr>
      </p:pic>
      <p:sp>
        <p:nvSpPr>
          <p:cNvPr id="3" name="TextBox 2">
            <a:extLst>
              <a:ext uri="{FF2B5EF4-FFF2-40B4-BE49-F238E27FC236}">
                <a16:creationId xmlns:a16="http://schemas.microsoft.com/office/drawing/2014/main" id="{580BB367-F918-461E-A5BD-BDADADBDBF4C}"/>
              </a:ext>
            </a:extLst>
          </p:cNvPr>
          <p:cNvSpPr txBox="1"/>
          <p:nvPr/>
        </p:nvSpPr>
        <p:spPr>
          <a:xfrm>
            <a:off x="6152" y="6556142"/>
            <a:ext cx="2819490" cy="276999"/>
          </a:xfrm>
          <a:prstGeom prst="rect">
            <a:avLst/>
          </a:prstGeom>
          <a:noFill/>
        </p:spPr>
        <p:txBody>
          <a:bodyPr wrap="none" rtlCol="0">
            <a:spAutoFit/>
          </a:bodyPr>
          <a:lstStyle/>
          <a:p>
            <a:r>
              <a:rPr lang="en-US" sz="1200" dirty="0"/>
              <a:t>Screen image from https://pfd.alaska.gov/</a:t>
            </a:r>
          </a:p>
        </p:txBody>
      </p:sp>
    </p:spTree>
    <p:extLst>
      <p:ext uri="{BB962C8B-B14F-4D97-AF65-F5344CB8AC3E}">
        <p14:creationId xmlns:p14="http://schemas.microsoft.com/office/powerpoint/2010/main" val="196319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hlinkClick r:id="rId3"/>
          </p:cNvPr>
          <p:cNvPicPr>
            <a:picLocks noChangeAspect="1"/>
          </p:cNvPicPr>
          <p:nvPr/>
        </p:nvPicPr>
        <p:blipFill>
          <a:blip r:embed="rId4"/>
          <a:stretch>
            <a:fillRect/>
          </a:stretch>
        </p:blipFill>
        <p:spPr>
          <a:xfrm>
            <a:off x="203640" y="646123"/>
            <a:ext cx="2890838" cy="3733800"/>
          </a:xfrm>
          <a:prstGeom prst="rect">
            <a:avLst/>
          </a:prstGeom>
          <a:ln>
            <a:solidFill>
              <a:schemeClr val="tx1"/>
            </a:solidFill>
          </a:ln>
        </p:spPr>
      </p:pic>
      <p:pic>
        <p:nvPicPr>
          <p:cNvPr id="11" name="Picture 10">
            <a:hlinkClick r:id="rId5"/>
          </p:cNvPr>
          <p:cNvPicPr>
            <a:picLocks noChangeAspect="1"/>
          </p:cNvPicPr>
          <p:nvPr/>
        </p:nvPicPr>
        <p:blipFill>
          <a:blip r:embed="rId6"/>
          <a:stretch>
            <a:fillRect/>
          </a:stretch>
        </p:blipFill>
        <p:spPr>
          <a:xfrm>
            <a:off x="1580374" y="2357383"/>
            <a:ext cx="4723722" cy="4022321"/>
          </a:xfrm>
          <a:prstGeom prst="rect">
            <a:avLst/>
          </a:prstGeom>
          <a:ln>
            <a:solidFill>
              <a:schemeClr val="tx1"/>
            </a:solidFill>
          </a:ln>
        </p:spPr>
      </p:pic>
      <p:pic>
        <p:nvPicPr>
          <p:cNvPr id="9" name="Picture 8">
            <a:hlinkClick r:id="rId7"/>
          </p:cNvPr>
          <p:cNvPicPr>
            <a:picLocks noChangeAspect="1"/>
          </p:cNvPicPr>
          <p:nvPr/>
        </p:nvPicPr>
        <p:blipFill>
          <a:blip r:embed="rId8"/>
          <a:stretch>
            <a:fillRect/>
          </a:stretch>
        </p:blipFill>
        <p:spPr>
          <a:xfrm>
            <a:off x="9024635" y="2679626"/>
            <a:ext cx="2895600" cy="3748088"/>
          </a:xfrm>
          <a:prstGeom prst="rect">
            <a:avLst/>
          </a:prstGeom>
          <a:ln>
            <a:solidFill>
              <a:schemeClr val="tx1"/>
            </a:solidFill>
          </a:ln>
        </p:spPr>
      </p:pic>
      <p:pic>
        <p:nvPicPr>
          <p:cNvPr id="15" name="Picture 14">
            <a:hlinkClick r:id="rId9"/>
          </p:cNvPr>
          <p:cNvPicPr>
            <a:picLocks noChangeAspect="1"/>
          </p:cNvPicPr>
          <p:nvPr/>
        </p:nvPicPr>
        <p:blipFill>
          <a:blip r:embed="rId10"/>
          <a:stretch>
            <a:fillRect/>
          </a:stretch>
        </p:blipFill>
        <p:spPr>
          <a:xfrm>
            <a:off x="3603622" y="230488"/>
            <a:ext cx="2890838" cy="3748088"/>
          </a:xfrm>
          <a:prstGeom prst="rect">
            <a:avLst/>
          </a:prstGeom>
          <a:ln>
            <a:solidFill>
              <a:schemeClr val="tx1"/>
            </a:solidFill>
          </a:ln>
        </p:spPr>
      </p:pic>
      <p:pic>
        <p:nvPicPr>
          <p:cNvPr id="17" name="Picture 8">
            <a:hlinkClick r:id="rId11"/>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06532" y="4236041"/>
            <a:ext cx="2271712" cy="24955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8" name="Picture 17">
            <a:hlinkClick r:id="rId13"/>
          </p:cNvPr>
          <p:cNvPicPr>
            <a:picLocks noChangeAspect="1"/>
          </p:cNvPicPr>
          <p:nvPr/>
        </p:nvPicPr>
        <p:blipFill>
          <a:blip r:embed="rId14"/>
          <a:stretch>
            <a:fillRect/>
          </a:stretch>
        </p:blipFill>
        <p:spPr>
          <a:xfrm>
            <a:off x="6877594" y="656945"/>
            <a:ext cx="4705350" cy="3705225"/>
          </a:xfrm>
          <a:prstGeom prst="rect">
            <a:avLst/>
          </a:prstGeom>
          <a:noFill/>
          <a:ln>
            <a:solidFill>
              <a:schemeClr val="tx1"/>
            </a:solidFill>
          </a:ln>
        </p:spPr>
      </p:pic>
      <p:sp>
        <p:nvSpPr>
          <p:cNvPr id="16" name="TextBox 15">
            <a:extLst>
              <a:ext uri="{FF2B5EF4-FFF2-40B4-BE49-F238E27FC236}">
                <a16:creationId xmlns:a16="http://schemas.microsoft.com/office/drawing/2014/main" id="{5930DE9F-B02E-407A-99F9-40E63B28B588}"/>
              </a:ext>
            </a:extLst>
          </p:cNvPr>
          <p:cNvSpPr txBox="1"/>
          <p:nvPr/>
        </p:nvSpPr>
        <p:spPr>
          <a:xfrm>
            <a:off x="6152" y="6556142"/>
            <a:ext cx="3233065" cy="276999"/>
          </a:xfrm>
          <a:prstGeom prst="rect">
            <a:avLst/>
          </a:prstGeom>
          <a:noFill/>
        </p:spPr>
        <p:txBody>
          <a:bodyPr wrap="none" rtlCol="0">
            <a:spAutoFit/>
          </a:bodyPr>
          <a:lstStyle/>
          <a:p>
            <a:r>
              <a:rPr lang="en-US" sz="1200" dirty="0"/>
              <a:t>Screen images from http://laborstats.alaska.gov/</a:t>
            </a:r>
          </a:p>
        </p:txBody>
      </p:sp>
    </p:spTree>
    <p:extLst>
      <p:ext uri="{BB962C8B-B14F-4D97-AF65-F5344CB8AC3E}">
        <p14:creationId xmlns:p14="http://schemas.microsoft.com/office/powerpoint/2010/main" val="1607019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745DF5D-3DF2-4517-B9BF-A3A18B68DC09}"/>
              </a:ext>
            </a:extLst>
          </p:cNvPr>
          <p:cNvSpPr txBox="1"/>
          <p:nvPr/>
        </p:nvSpPr>
        <p:spPr>
          <a:xfrm>
            <a:off x="6152" y="6556142"/>
            <a:ext cx="9708107" cy="276999"/>
          </a:xfrm>
          <a:prstGeom prst="rect">
            <a:avLst/>
          </a:prstGeom>
          <a:noFill/>
        </p:spPr>
        <p:txBody>
          <a:bodyPr wrap="none" rtlCol="0">
            <a:spAutoFit/>
          </a:bodyPr>
          <a:lstStyle/>
          <a:p>
            <a:r>
              <a:rPr lang="en-US" sz="1200" dirty="0"/>
              <a:t>Sources: Alaska Department of Labor and Workforce Development, Research and Analysis Section; and U.S. Census Bureau, American Community Survey</a:t>
            </a:r>
          </a:p>
        </p:txBody>
      </p:sp>
      <p:pic>
        <p:nvPicPr>
          <p:cNvPr id="24" name="Picture 23">
            <a:extLst>
              <a:ext uri="{FF2B5EF4-FFF2-40B4-BE49-F238E27FC236}">
                <a16:creationId xmlns:a16="http://schemas.microsoft.com/office/drawing/2014/main" id="{1F1186C0-4899-45F4-B3BC-9F7E024E2D5B}"/>
              </a:ext>
            </a:extLst>
          </p:cNvPr>
          <p:cNvPicPr>
            <a:picLocks noChangeAspect="1"/>
          </p:cNvPicPr>
          <p:nvPr/>
        </p:nvPicPr>
        <p:blipFill>
          <a:blip r:embed="rId3"/>
          <a:stretch>
            <a:fillRect/>
          </a:stretch>
        </p:blipFill>
        <p:spPr>
          <a:xfrm>
            <a:off x="6192982" y="3429000"/>
            <a:ext cx="5272277" cy="3168976"/>
          </a:xfrm>
          <a:prstGeom prst="rect">
            <a:avLst/>
          </a:prstGeom>
        </p:spPr>
      </p:pic>
      <p:pic>
        <p:nvPicPr>
          <p:cNvPr id="25" name="Picture 24">
            <a:extLst>
              <a:ext uri="{FF2B5EF4-FFF2-40B4-BE49-F238E27FC236}">
                <a16:creationId xmlns:a16="http://schemas.microsoft.com/office/drawing/2014/main" id="{C86A9041-16A2-4D01-ADE0-4C43837CDEBE}"/>
              </a:ext>
            </a:extLst>
          </p:cNvPr>
          <p:cNvPicPr>
            <a:picLocks noChangeAspect="1"/>
          </p:cNvPicPr>
          <p:nvPr/>
        </p:nvPicPr>
        <p:blipFill>
          <a:blip r:embed="rId4"/>
          <a:stretch>
            <a:fillRect/>
          </a:stretch>
        </p:blipFill>
        <p:spPr>
          <a:xfrm>
            <a:off x="726741" y="3429000"/>
            <a:ext cx="5272277" cy="3168976"/>
          </a:xfrm>
          <a:prstGeom prst="rect">
            <a:avLst/>
          </a:prstGeom>
        </p:spPr>
      </p:pic>
      <p:pic>
        <p:nvPicPr>
          <p:cNvPr id="26" name="Picture 25">
            <a:extLst>
              <a:ext uri="{FF2B5EF4-FFF2-40B4-BE49-F238E27FC236}">
                <a16:creationId xmlns:a16="http://schemas.microsoft.com/office/drawing/2014/main" id="{6D0495D4-1805-4D12-A52C-F23D5A1BCD18}"/>
              </a:ext>
            </a:extLst>
          </p:cNvPr>
          <p:cNvPicPr>
            <a:picLocks noChangeAspect="1"/>
          </p:cNvPicPr>
          <p:nvPr/>
        </p:nvPicPr>
        <p:blipFill>
          <a:blip r:embed="rId5"/>
          <a:stretch>
            <a:fillRect/>
          </a:stretch>
        </p:blipFill>
        <p:spPr>
          <a:xfrm>
            <a:off x="6192982" y="100143"/>
            <a:ext cx="5272277" cy="3168976"/>
          </a:xfrm>
          <a:prstGeom prst="rect">
            <a:avLst/>
          </a:prstGeom>
        </p:spPr>
      </p:pic>
      <p:pic>
        <p:nvPicPr>
          <p:cNvPr id="28" name="Picture 27">
            <a:extLst>
              <a:ext uri="{FF2B5EF4-FFF2-40B4-BE49-F238E27FC236}">
                <a16:creationId xmlns:a16="http://schemas.microsoft.com/office/drawing/2014/main" id="{C2E9E2F4-3FC6-4B74-A8DD-A185DB1F9B1C}"/>
              </a:ext>
            </a:extLst>
          </p:cNvPr>
          <p:cNvPicPr>
            <a:picLocks noChangeAspect="1"/>
          </p:cNvPicPr>
          <p:nvPr/>
        </p:nvPicPr>
        <p:blipFill>
          <a:blip r:embed="rId6"/>
          <a:stretch>
            <a:fillRect/>
          </a:stretch>
        </p:blipFill>
        <p:spPr>
          <a:xfrm>
            <a:off x="726740" y="100143"/>
            <a:ext cx="5272277" cy="3168976"/>
          </a:xfrm>
          <a:prstGeom prst="rect">
            <a:avLst/>
          </a:prstGeom>
        </p:spPr>
      </p:pic>
      <p:pic>
        <p:nvPicPr>
          <p:cNvPr id="7" name="Picture 6">
            <a:extLst>
              <a:ext uri="{FF2B5EF4-FFF2-40B4-BE49-F238E27FC236}">
                <a16:creationId xmlns:a16="http://schemas.microsoft.com/office/drawing/2014/main" id="{454BF9FB-8285-4845-BAEC-C6FD2F777AA0}"/>
              </a:ext>
            </a:extLst>
          </p:cNvPr>
          <p:cNvPicPr>
            <a:picLocks noChangeAspect="1"/>
          </p:cNvPicPr>
          <p:nvPr/>
        </p:nvPicPr>
        <p:blipFill>
          <a:blip r:embed="rId7"/>
          <a:stretch>
            <a:fillRect/>
          </a:stretch>
        </p:blipFill>
        <p:spPr>
          <a:xfrm>
            <a:off x="6192982" y="100143"/>
            <a:ext cx="5272277" cy="3168976"/>
          </a:xfrm>
          <a:prstGeom prst="rect">
            <a:avLst/>
          </a:prstGeom>
        </p:spPr>
      </p:pic>
    </p:spTree>
    <p:extLst>
      <p:ext uri="{BB962C8B-B14F-4D97-AF65-F5344CB8AC3E}">
        <p14:creationId xmlns:p14="http://schemas.microsoft.com/office/powerpoint/2010/main" val="1365590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7D043C-3E90-480E-9918-B503CE5AA3F4}"/>
              </a:ext>
            </a:extLst>
          </p:cNvPr>
          <p:cNvSpPr txBox="1"/>
          <p:nvPr/>
        </p:nvSpPr>
        <p:spPr>
          <a:xfrm>
            <a:off x="1127760" y="762000"/>
            <a:ext cx="255198" cy="923330"/>
          </a:xfrm>
          <a:prstGeom prst="rect">
            <a:avLst/>
          </a:prstGeom>
          <a:noFill/>
        </p:spPr>
        <p:txBody>
          <a:bodyPr wrap="none" rtlCol="0">
            <a:spAutoFit/>
          </a:bodyPr>
          <a:lstStyle/>
          <a:p>
            <a:endParaRPr lang="en-US" dirty="0"/>
          </a:p>
          <a:p>
            <a:endParaRPr lang="en-US" dirty="0"/>
          </a:p>
          <a:p>
            <a:r>
              <a:rPr lang="en-US" dirty="0"/>
              <a:t>-</a:t>
            </a:r>
          </a:p>
        </p:txBody>
      </p:sp>
      <p:sp>
        <p:nvSpPr>
          <p:cNvPr id="9" name="TextBox 8">
            <a:extLst>
              <a:ext uri="{FF2B5EF4-FFF2-40B4-BE49-F238E27FC236}">
                <a16:creationId xmlns:a16="http://schemas.microsoft.com/office/drawing/2014/main" id="{AB72B531-DD3C-44E8-A6D4-5C00D7F4C4D2}"/>
              </a:ext>
            </a:extLst>
          </p:cNvPr>
          <p:cNvSpPr txBox="1"/>
          <p:nvPr/>
        </p:nvSpPr>
        <p:spPr>
          <a:xfrm>
            <a:off x="6152" y="6186497"/>
            <a:ext cx="9907071" cy="646331"/>
          </a:xfrm>
          <a:prstGeom prst="rect">
            <a:avLst/>
          </a:prstGeom>
          <a:noFill/>
        </p:spPr>
        <p:txBody>
          <a:bodyPr wrap="none" rtlCol="0">
            <a:spAutoFit/>
          </a:bodyPr>
          <a:lstStyle/>
          <a:p>
            <a:r>
              <a:rPr lang="en-US" sz="1200" dirty="0"/>
              <a:t>Screen </a:t>
            </a:r>
            <a:r>
              <a:rPr lang="en-US" sz="1200" dirty="0" smtClean="0"/>
              <a:t>images </a:t>
            </a:r>
            <a:r>
              <a:rPr lang="en-US" sz="1200" dirty="0"/>
              <a:t>from </a:t>
            </a:r>
            <a:r>
              <a:rPr lang="en-US" sz="1200" dirty="0" smtClean="0"/>
              <a:t>https</a:t>
            </a:r>
            <a:r>
              <a:rPr lang="en-US" sz="1200" dirty="0"/>
              <a:t>://</a:t>
            </a:r>
            <a:r>
              <a:rPr lang="en-US" sz="1200" dirty="0" smtClean="0"/>
              <a:t>www2.census.gov/programs-surveys/decennial/2020/program-management/planning-docs/2020-oper-plan-exec-summ-2.pdf; </a:t>
            </a:r>
          </a:p>
          <a:p>
            <a:r>
              <a:rPr lang="en-US" sz="1200" dirty="0"/>
              <a:t>http://</a:t>
            </a:r>
            <a:r>
              <a:rPr lang="en-US" sz="1200" dirty="0" smtClean="0"/>
              <a:t>live.laborstats.alaska.gov/cen/Alaska2020Census.cfm; and</a:t>
            </a:r>
            <a:endParaRPr lang="en-US" sz="1200" dirty="0"/>
          </a:p>
          <a:p>
            <a:r>
              <a:rPr lang="en-US" sz="1200" dirty="0"/>
              <a:t>https://</a:t>
            </a:r>
            <a:r>
              <a:rPr lang="en-US" sz="1200" dirty="0" smtClean="0"/>
              <a:t>www2.census.gov/programs-surveys/decennial/2020/program-management/memo-series/2020-memo-2018_02_questionnaire.pdf </a:t>
            </a:r>
          </a:p>
        </p:txBody>
      </p:sp>
      <p:pic>
        <p:nvPicPr>
          <p:cNvPr id="10" name="Picture 9">
            <a:hlinkClick r:id="rId3"/>
            <a:extLst>
              <a:ext uri="{FF2B5EF4-FFF2-40B4-BE49-F238E27FC236}">
                <a16:creationId xmlns:a16="http://schemas.microsoft.com/office/drawing/2014/main" id="{7C3CB463-F42C-496E-B7C9-5A8EC01B3E1F}"/>
              </a:ext>
            </a:extLst>
          </p:cNvPr>
          <p:cNvPicPr>
            <a:picLocks noChangeAspect="1"/>
          </p:cNvPicPr>
          <p:nvPr/>
        </p:nvPicPr>
        <p:blipFill>
          <a:blip r:embed="rId4"/>
          <a:stretch>
            <a:fillRect/>
          </a:stretch>
        </p:blipFill>
        <p:spPr>
          <a:xfrm>
            <a:off x="209948" y="277110"/>
            <a:ext cx="5609923" cy="3931173"/>
          </a:xfrm>
          <a:prstGeom prst="rect">
            <a:avLst/>
          </a:prstGeom>
          <a:ln>
            <a:solidFill>
              <a:schemeClr val="tx1"/>
            </a:solidFill>
          </a:ln>
        </p:spPr>
      </p:pic>
      <p:pic>
        <p:nvPicPr>
          <p:cNvPr id="8" name="Picture 7">
            <a:hlinkClick r:id="rId5"/>
          </p:cNvPr>
          <p:cNvPicPr>
            <a:picLocks noChangeAspect="1"/>
          </p:cNvPicPr>
          <p:nvPr/>
        </p:nvPicPr>
        <p:blipFill>
          <a:blip r:embed="rId6"/>
          <a:stretch>
            <a:fillRect/>
          </a:stretch>
        </p:blipFill>
        <p:spPr>
          <a:xfrm>
            <a:off x="5446960" y="892121"/>
            <a:ext cx="6547542" cy="4691176"/>
          </a:xfrm>
          <a:prstGeom prst="rect">
            <a:avLst/>
          </a:prstGeom>
          <a:ln>
            <a:solidFill>
              <a:schemeClr val="tx1"/>
            </a:solidFill>
          </a:ln>
        </p:spPr>
      </p:pic>
      <p:pic>
        <p:nvPicPr>
          <p:cNvPr id="4" name="Picture 3">
            <a:hlinkClick r:id="rId7"/>
          </p:cNvPr>
          <p:cNvPicPr>
            <a:picLocks noChangeAspect="1"/>
          </p:cNvPicPr>
          <p:nvPr/>
        </p:nvPicPr>
        <p:blipFill>
          <a:blip r:embed="rId8"/>
          <a:stretch>
            <a:fillRect/>
          </a:stretch>
        </p:blipFill>
        <p:spPr>
          <a:xfrm>
            <a:off x="1049943" y="3060344"/>
            <a:ext cx="4583349" cy="2963977"/>
          </a:xfrm>
          <a:prstGeom prst="rect">
            <a:avLst/>
          </a:prstGeom>
          <a:ln>
            <a:solidFill>
              <a:schemeClr val="tx1"/>
            </a:solidFill>
          </a:ln>
        </p:spPr>
      </p:pic>
    </p:spTree>
    <p:extLst>
      <p:ext uri="{BB962C8B-B14F-4D97-AF65-F5344CB8AC3E}">
        <p14:creationId xmlns:p14="http://schemas.microsoft.com/office/powerpoint/2010/main" val="2374793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Documents and Settings\brocejh\Desktop\JOBS-4c.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359" y="5862637"/>
            <a:ext cx="188595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2" name="Content Placeholder 5">
            <a:extLst>
              <a:ext uri="{FF2B5EF4-FFF2-40B4-BE49-F238E27FC236}">
                <a16:creationId xmlns:a16="http://schemas.microsoft.com/office/drawing/2014/main" id="{6DC1DCC9-062F-40D7-986B-404122EA6301}"/>
              </a:ext>
            </a:extLst>
          </p:cNvPr>
          <p:cNvSpPr>
            <a:spLocks noGrp="1"/>
          </p:cNvSpPr>
          <p:nvPr>
            <p:ph idx="1"/>
          </p:nvPr>
        </p:nvSpPr>
        <p:spPr>
          <a:xfrm>
            <a:off x="1981200" y="838201"/>
            <a:ext cx="8229600" cy="5287963"/>
          </a:xfrm>
        </p:spPr>
        <p:txBody>
          <a:bodyPr/>
          <a:lstStyle/>
          <a:p>
            <a:pPr algn="ctr" eaLnBrk="1" hangingPunct="1">
              <a:buFont typeface="Arial" panose="020B0604020202020204" pitchFamily="34" charset="0"/>
              <a:buNone/>
              <a:defRPr/>
            </a:pPr>
            <a:r>
              <a:rPr lang="en-US" altLang="en-US" sz="4000" b="1" dirty="0">
                <a:solidFill>
                  <a:schemeClr val="accent6">
                    <a:lumMod val="75000"/>
                  </a:schemeClr>
                </a:solidFill>
                <a:effectLst>
                  <a:outerShdw blurRad="38100" dist="38100" dir="2700000" algn="tl">
                    <a:srgbClr val="000000">
                      <a:alpha val="43137"/>
                    </a:srgbClr>
                  </a:outerShdw>
                </a:effectLst>
              </a:rPr>
              <a:t>Thank you!</a:t>
            </a:r>
          </a:p>
          <a:p>
            <a:pPr eaLnBrk="1" hangingPunct="1">
              <a:buFont typeface="Arial" panose="020B0604020202020204" pitchFamily="34" charset="0"/>
              <a:buNone/>
              <a:defRPr/>
            </a:pPr>
            <a:endParaRPr lang="en-US" altLang="en-US" sz="2000" dirty="0"/>
          </a:p>
          <a:p>
            <a:pPr eaLnBrk="1" hangingPunct="1">
              <a:buFont typeface="Arial" panose="020B0604020202020204" pitchFamily="34" charset="0"/>
              <a:buNone/>
              <a:defRPr/>
            </a:pPr>
            <a:r>
              <a:rPr lang="en-US" altLang="en-US" sz="2000" b="1" dirty="0"/>
              <a:t>Contact: </a:t>
            </a:r>
            <a:r>
              <a:rPr lang="en-US" altLang="en-US" sz="2000" dirty="0">
                <a:hlinkClick r:id="rId4"/>
              </a:rPr>
              <a:t>eddie.hunsinger@alaska.gov</a:t>
            </a:r>
            <a:r>
              <a:rPr lang="en-US" altLang="en-US" sz="2000" dirty="0"/>
              <a:t>; 907-269-4960</a:t>
            </a:r>
          </a:p>
          <a:p>
            <a:pPr eaLnBrk="1" hangingPunct="1">
              <a:buFont typeface="Arial" panose="020B0604020202020204" pitchFamily="34" charset="0"/>
              <a:buNone/>
              <a:defRPr/>
            </a:pPr>
            <a:r>
              <a:rPr lang="en-US" altLang="en-US" sz="2000" b="1" dirty="0" smtClean="0"/>
              <a:t>Website: </a:t>
            </a:r>
            <a:r>
              <a:rPr lang="en-US" altLang="en-US" sz="2000" dirty="0" smtClean="0">
                <a:hlinkClick r:id="rId5"/>
              </a:rPr>
              <a:t>laborstats.alaska.gov</a:t>
            </a:r>
            <a:r>
              <a:rPr lang="en-US" altLang="en-US" sz="2000" dirty="0" smtClean="0"/>
              <a:t>  </a:t>
            </a:r>
            <a:endParaRPr lang="en-US" altLang="en-US" sz="2000" dirty="0"/>
          </a:p>
          <a:p>
            <a:pPr eaLnBrk="1" hangingPunct="1">
              <a:buFont typeface="Arial" panose="020B0604020202020204" pitchFamily="34" charset="0"/>
              <a:buNone/>
              <a:defRPr/>
            </a:pPr>
            <a:endParaRPr lang="en-US" altLang="en-US" sz="1500" dirty="0"/>
          </a:p>
          <a:p>
            <a:pPr eaLnBrk="1" hangingPunct="1">
              <a:buNone/>
              <a:defRPr/>
            </a:pPr>
            <a:r>
              <a:rPr lang="en-US" altLang="en-US" sz="1500" b="1" dirty="0"/>
              <a:t>Information about the Alaska Permanent Fund Dividend</a:t>
            </a:r>
          </a:p>
          <a:p>
            <a:pPr eaLnBrk="1" hangingPunct="1">
              <a:buNone/>
              <a:defRPr/>
            </a:pPr>
            <a:r>
              <a:rPr lang="en-US" altLang="en-US" sz="1500" u="sng" dirty="0" smtClean="0">
                <a:hlinkClick r:id="rId6"/>
              </a:rPr>
              <a:t>pfd.alaska.gov</a:t>
            </a:r>
            <a:r>
              <a:rPr lang="en-US" altLang="en-US" sz="1500" u="sng" dirty="0">
                <a:hlinkClick r:id="rId6"/>
              </a:rPr>
              <a:t>/</a:t>
            </a:r>
            <a:r>
              <a:rPr lang="en-US" altLang="en-US" sz="1500" u="sng" dirty="0"/>
              <a:t> </a:t>
            </a:r>
          </a:p>
          <a:p>
            <a:pPr eaLnBrk="1" hangingPunct="1">
              <a:buNone/>
              <a:defRPr/>
            </a:pPr>
            <a:r>
              <a:rPr lang="en-US" altLang="en-US" sz="1500" u="sng" dirty="0" smtClean="0">
                <a:hlinkClick r:id="rId7"/>
              </a:rPr>
              <a:t>pfd.alaska.gov/Division-Info/Annual-Reports</a:t>
            </a:r>
            <a:r>
              <a:rPr lang="en-US" altLang="en-US" sz="1500" u="sng" dirty="0" smtClean="0"/>
              <a:t> </a:t>
            </a:r>
            <a:endParaRPr lang="en-US" altLang="en-US" sz="1500" u="sng" dirty="0"/>
          </a:p>
          <a:p>
            <a:pPr eaLnBrk="1" hangingPunct="1">
              <a:buNone/>
              <a:defRPr/>
            </a:pPr>
            <a:endParaRPr lang="en-US" altLang="en-US" sz="1500" dirty="0"/>
          </a:p>
          <a:p>
            <a:pPr eaLnBrk="1" hangingPunct="1">
              <a:buNone/>
              <a:defRPr/>
            </a:pPr>
            <a:r>
              <a:rPr lang="en-US" altLang="en-US" sz="1500" b="1" dirty="0"/>
              <a:t>Alaska population and migration </a:t>
            </a:r>
            <a:r>
              <a:rPr lang="en-US" altLang="en-US" sz="1500" b="1" dirty="0" smtClean="0"/>
              <a:t>data</a:t>
            </a:r>
            <a:endParaRPr lang="en-US" altLang="en-US" sz="1500" b="1" dirty="0"/>
          </a:p>
          <a:p>
            <a:pPr eaLnBrk="1" hangingPunct="1">
              <a:buNone/>
              <a:defRPr/>
            </a:pPr>
            <a:r>
              <a:rPr lang="en-US" altLang="en-US" sz="1500" dirty="0" smtClean="0">
                <a:hlinkClick r:id="rId8"/>
              </a:rPr>
              <a:t>laborstats.alaska.gov/pop</a:t>
            </a:r>
            <a:r>
              <a:rPr lang="en-US" altLang="en-US" sz="1500" dirty="0">
                <a:hlinkClick r:id="rId8"/>
              </a:rPr>
              <a:t>/</a:t>
            </a:r>
            <a:r>
              <a:rPr lang="en-US" altLang="en-US" sz="1500" dirty="0"/>
              <a:t> </a:t>
            </a:r>
          </a:p>
          <a:p>
            <a:pPr eaLnBrk="1" hangingPunct="1">
              <a:buNone/>
              <a:defRPr/>
            </a:pPr>
            <a:r>
              <a:rPr lang="en-US" altLang="en-US" sz="1500" dirty="0" smtClean="0">
                <a:hlinkClick r:id="rId9"/>
              </a:rPr>
              <a:t>laborstats.alaska.gov/pop/</a:t>
            </a:r>
            <a:r>
              <a:rPr lang="en-US" altLang="en-US" sz="1500" dirty="0" err="1" smtClean="0">
                <a:hlinkClick r:id="rId9"/>
              </a:rPr>
              <a:t>migration.cfm</a:t>
            </a:r>
            <a:r>
              <a:rPr lang="en-US" altLang="en-US" sz="1500" dirty="0" smtClean="0"/>
              <a:t> </a:t>
            </a:r>
            <a:endParaRPr lang="en-US" altLang="en-US" sz="1500" dirty="0"/>
          </a:p>
          <a:p>
            <a:pPr eaLnBrk="1" hangingPunct="1">
              <a:buNone/>
              <a:defRPr/>
            </a:pPr>
            <a:endParaRPr lang="en-US" altLang="en-US" sz="1500" dirty="0"/>
          </a:p>
          <a:p>
            <a:pPr eaLnBrk="1" hangingPunct="1">
              <a:buNone/>
              <a:defRPr/>
            </a:pPr>
            <a:r>
              <a:rPr lang="en-US" altLang="en-US" sz="1500" b="1" dirty="0"/>
              <a:t>Information about the Census in Alaska</a:t>
            </a:r>
          </a:p>
          <a:p>
            <a:pPr eaLnBrk="1" hangingPunct="1">
              <a:buNone/>
              <a:defRPr/>
            </a:pPr>
            <a:r>
              <a:rPr lang="en-US" altLang="en-US" sz="1500" dirty="0" smtClean="0">
                <a:hlinkClick r:id="rId10"/>
              </a:rPr>
              <a:t>forakergroup.org/</a:t>
            </a:r>
            <a:r>
              <a:rPr lang="en-US" altLang="en-US" sz="1500" dirty="0" err="1" smtClean="0">
                <a:hlinkClick r:id="rId10"/>
              </a:rPr>
              <a:t>index.php</a:t>
            </a:r>
            <a:r>
              <a:rPr lang="en-US" altLang="en-US" sz="1500" dirty="0" smtClean="0">
                <a:hlinkClick r:id="rId10"/>
              </a:rPr>
              <a:t>/sector-voice/ensuring-good-census-data</a:t>
            </a:r>
            <a:r>
              <a:rPr lang="en-US" altLang="en-US" sz="1500" dirty="0">
                <a:hlinkClick r:id="rId10"/>
              </a:rPr>
              <a:t>/</a:t>
            </a:r>
            <a:r>
              <a:rPr lang="en-US" altLang="en-US" sz="1500" dirty="0"/>
              <a:t>   </a:t>
            </a:r>
          </a:p>
          <a:p>
            <a:pPr eaLnBrk="1" hangingPunct="1">
              <a:buNone/>
              <a:defRPr/>
            </a:pPr>
            <a:r>
              <a:rPr lang="en-US" altLang="en-US" sz="1500" dirty="0" smtClean="0">
                <a:hlinkClick r:id="rId11"/>
              </a:rPr>
              <a:t>laborstats.alaska.gov/</a:t>
            </a:r>
            <a:r>
              <a:rPr lang="en-US" altLang="en-US" sz="1500" dirty="0" err="1" smtClean="0">
                <a:hlinkClick r:id="rId11"/>
              </a:rPr>
              <a:t>cen</a:t>
            </a:r>
            <a:r>
              <a:rPr lang="en-US" altLang="en-US" sz="1500" dirty="0" smtClean="0">
                <a:hlinkClick r:id="rId11"/>
              </a:rPr>
              <a:t>/Alaska2020Census.cfm</a:t>
            </a:r>
            <a:r>
              <a:rPr lang="en-US" altLang="en-US" sz="1500" dirty="0" smtClean="0"/>
              <a:t>  </a:t>
            </a:r>
            <a:endParaRPr lang="en-US" altLang="en-US" sz="1500" dirty="0"/>
          </a:p>
          <a:p>
            <a:pPr eaLnBrk="1" hangingPunct="1">
              <a:buNone/>
              <a:defRPr/>
            </a:pPr>
            <a:endParaRPr lang="en-US" altLang="en-US" sz="1500" dirty="0"/>
          </a:p>
          <a:p>
            <a:pPr eaLnBrk="1" hangingPunct="1">
              <a:buFont typeface="Arial" panose="020B0604020202020204" pitchFamily="34" charset="0"/>
              <a:buNone/>
              <a:defRPr/>
            </a:pPr>
            <a:endParaRPr lang="en-US" altLang="en-US" sz="2400" dirty="0"/>
          </a:p>
        </p:txBody>
      </p:sp>
    </p:spTree>
    <p:extLst>
      <p:ext uri="{BB962C8B-B14F-4D97-AF65-F5344CB8AC3E}">
        <p14:creationId xmlns:p14="http://schemas.microsoft.com/office/powerpoint/2010/main" val="36155112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3507</TotalTime>
  <Words>1817</Words>
  <Application>Microsoft Office PowerPoint</Application>
  <PresentationFormat>Widescreen</PresentationFormat>
  <Paragraphs>112</Paragraphs>
  <Slides>6</Slides>
  <Notes>6</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6</vt:i4>
      </vt:variant>
    </vt:vector>
  </HeadingPairs>
  <TitlesOfParts>
    <vt:vector size="11" baseType="lpstr">
      <vt:lpstr>Arial</vt:lpstr>
      <vt:lpstr>Calibri</vt:lpstr>
      <vt:lpstr>Calibri Light</vt:lpstr>
      <vt:lpstr>Office Theme</vt:lpstr>
      <vt:lpstr>1_Office Theme</vt:lpstr>
      <vt:lpstr>Will Administrative Data Save Government Surveys?  A View From Alaska</vt:lpstr>
      <vt:lpstr>PowerPoint Presentation</vt:lpstr>
      <vt:lpstr>PowerPoint Presentation</vt:lpstr>
      <vt:lpstr>PowerPoint Presentation</vt:lpstr>
      <vt:lpstr>PowerPoint Presentation</vt:lpstr>
      <vt:lpstr>PowerPoint Presentation</vt:lpstr>
    </vt:vector>
  </TitlesOfParts>
  <Company>DOL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Hunsinger, Eddie V (DOL)</dc:creator>
  <cp:lastModifiedBy>Hunsinger, Eddie V (DOL)</cp:lastModifiedBy>
  <cp:revision>218</cp:revision>
  <dcterms:created xsi:type="dcterms:W3CDTF">2018-07-16T21:17:33Z</dcterms:created>
  <dcterms:modified xsi:type="dcterms:W3CDTF">2018-08-01T21:22:07Z</dcterms:modified>
</cp:coreProperties>
</file>